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1" r:id="rId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C9DBB-9A74-4258-93F0-63BFFE452959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33CC5-C4D0-4ABD-956B-FB288B04CC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5713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ภาพในภาพนิ่ง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ตัวแทนข้อความ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436554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021499-A8B7-4E81-909A-8FA431164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AEA295F6-5EFA-4390-B4F6-A83A269183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16EA3AF-0E5C-4DBF-8C63-5538CB57E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3CD55DD4-60F3-418D-A6B3-3D898048C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6849291-AEB4-4C61-A43D-2A9849FDF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972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A94729F-3547-4578-A15F-CE76368FF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D408820-B22D-4BEF-A65F-DD9348611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012082C-7E15-455E-9E13-118458F97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21AB7696-E229-43C3-ACC6-C9515A3F3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BD49764-13BA-4962-AA48-4CBE98DAE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6024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4C81ABA-68E1-4FDC-B86C-92F621BCC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F7C6D753-4496-460F-B304-CF3235313A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B4427AB-AD83-4A3B-8C73-F1197D596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4AD6C25-0EA8-48DC-B7C4-F6D13E312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8890FE2-3CA2-4397-94E3-7BCDD53F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5463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33BE23-3E71-4651-84E0-CBDD6D9CC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42D135D-1B1F-4F83-B39B-3AB64E075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3F6FA20F-3BBE-4B0D-A145-391F2FE935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FEB5F306-5F48-42B0-8F15-BA4A4C93C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0AD6EF7D-8428-4E17-8367-124EE73FF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3DCD508-3531-4321-B06C-2CB4D754E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850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5490172-8496-4930-893D-03309C968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B770A5E-82B5-45C6-8D20-F9F7E22E4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293051E-232E-4E62-98D7-7FB0D2402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30A156C-2F2D-426D-95CC-1B1812B6A8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223F627E-DD95-4FF5-9D77-D4A0F5AD07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CC661B40-036A-4C65-A531-D2F6FC9BB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9FAABC31-A2E5-4407-83AA-C0E291C96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75B60701-21F8-4BBE-A818-1E00196AC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1669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32AFDCD-8045-4D83-8788-5E04DC198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2C0EF776-C9D1-48E8-B839-4A534C9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0C340DE3-E869-42CB-A916-7F13588CA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4382B54E-BC89-4D75-A597-2F351C450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9275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63093D9A-6E82-49FB-808E-9F16C9C97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B155B7D1-3BE2-4D7E-898C-E54133AD6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002047B-7BC7-43B3-BD28-93EE1D466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2022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419CBAC-EC9E-4EDC-B98F-0FBB095AA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D5117B2-DB3D-43DE-9179-435E0F42C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B33A8D03-838D-455D-B466-D48992162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62F5820-4FBA-4457-A148-0C7B040AE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15CB2ED8-1FFD-457F-B8B5-1154690C7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63FD3BF2-1842-4011-A0B2-E88D13AAA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179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DFFF6B2-422F-4C98-B631-0922A05A8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5FE017AF-CFC4-4236-9432-1CC328A5F4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2D8346FF-B0A0-4057-BB35-E89EB5D00F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BCDC1DE-B57A-4613-B1E0-70B5DC485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1996AAE4-4C0B-4F1C-94A4-97A8132C7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611130E-EBA4-4314-9308-6A70BDA75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2311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FD5DEC8-9035-427E-A971-51BA4F82C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85CB97C-28C2-443C-82E4-5014962AC4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FF9BF5B-0283-47D5-84B7-5C5A25879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57323D7-2E18-4E9F-9E46-ECDAFFED2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D641435-DE5E-4E54-8B70-EAFBAE869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4824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DDF6D92D-3844-4C42-99FE-829091A070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2DC340E9-CF9A-4EB3-82B0-AC5A1BEAC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53CF3AA-ADE6-461C-8701-19CADAF8F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2748394-AACE-408B-AF83-061D76240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B6304A6-1C5D-4AB9-82B5-D954082DF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3071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3CA7615-9552-4B69-BFE1-138348662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CA2C8EE9-5602-43B4-BB07-994654CC9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09822AF-A5DF-4057-94A0-7F24460A20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572BA-B90C-4604-96A3-1CB54FBAD5EA}" type="datetimeFigureOut">
              <a:rPr lang="th-TH" smtClean="0"/>
              <a:t>22/11/64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58C29DB-675F-4374-82DD-FA07A029F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889E551-5F3C-48D6-9B11-2E9D5F3C93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044B-2A03-4D40-BB82-E62FB45A75F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270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/>
          <p:cNvSpPr txBox="1"/>
          <p:nvPr/>
        </p:nvSpPr>
        <p:spPr>
          <a:xfrm>
            <a:off x="74428" y="-95693"/>
            <a:ext cx="2719509" cy="70788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altLang="th-TH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สรุปแผนธุรกิจ</a:t>
            </a:r>
            <a:endParaRPr kumimoji="0" lang="th-TH" altLang="th-TH" sz="4000" b="1" i="0" u="none" strike="noStrike" kern="120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106327" y="1031359"/>
            <a:ext cx="3838012" cy="5677786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0" y="407714"/>
            <a:ext cx="3146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1" u="none" strike="noStrike" kern="1200" cap="none" spc="0" normalizeH="0" baseline="0" noProof="0" dirty="0">
                <a:ln>
                  <a:noFill/>
                </a:ln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โครงการหอย</a:t>
            </a:r>
            <a:r>
              <a:rPr lang="th-TH" sz="2000" b="1" i="1">
                <a:latin typeface="TH SarabunPSK" panose="020B0500040200020003" pitchFamily="34" charset="-34"/>
                <a:cs typeface="TH SarabunPSK" panose="020B0500040200020003" pitchFamily="34" charset="-34"/>
              </a:rPr>
              <a:t>ขม</a:t>
            </a:r>
            <a:r>
              <a:rPr kumimoji="0" lang="th-TH" sz="2000" b="1" i="1" u="none" strike="noStrike" kern="1200" cap="none" spc="0" normalizeH="0" baseline="0" noProof="0">
                <a:ln>
                  <a:noFill/>
                </a:ln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kumimoji="0" lang="th-TH" sz="2000" b="1" i="1" u="none" strike="noStrike" kern="1200" cap="none" spc="0" normalizeH="0" baseline="0" noProof="0" dirty="0">
                <a:ln>
                  <a:noFill/>
                </a:ln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บ่อปูน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1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ภายใต้การสนับสนุนกองทุนสงเคราะห์การเกษตรกร</a:t>
            </a: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4125835" y="240030"/>
            <a:ext cx="3763645" cy="661797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8217535" y="129540"/>
            <a:ext cx="3763645" cy="661797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287078" y="1356501"/>
            <a:ext cx="3560329" cy="264687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defTabSz="457200"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ต้นทุนรวม </a:t>
            </a:r>
            <a:r>
              <a:rPr lang="en-US" altLang="en-US" sz="1600" b="1" dirty="0">
                <a:solidFill>
                  <a:srgbClr val="FF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450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/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บ่อ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ค่าพ่อแม่พันธุ์หอยขม			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240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ขนาดประมาณ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2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กิโลกรัม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ค่าอาหาร				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80 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บาท</a:t>
            </a:r>
          </a:p>
          <a:p>
            <a:pPr lvl="0" defTabSz="457200">
              <a:defRPr/>
            </a:pP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ค่าปูนคอนกรีน ขนาด 80 × 35 ซม        </a:t>
            </a:r>
            <a:r>
              <a:rPr lang="en-US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130</a:t>
            </a:r>
            <a:r>
              <a:rPr lang="th-TH" altLang="en-US" sz="16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</a:t>
            </a:r>
          </a:p>
          <a:p>
            <a:pPr lvl="0" defTabSz="457200"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หมายเหตุ </a:t>
            </a: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1. 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หอยขมพ่อแม่พันธุ์ประมาณ ประมาณ 60-100ตัว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/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บ่อ</a:t>
            </a:r>
            <a:endParaRPr kumimoji="0" lang="en-US" altLang="en-US" sz="1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charset="0"/>
              <a:cs typeface="TH SarabunPSK" panose="020B0500040200020003" charset="0"/>
              <a:sym typeface="+mn-ea"/>
            </a:endParaRPr>
          </a:p>
          <a:p>
            <a:pPr lvl="0" defTabSz="457200"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           </a:t>
            </a:r>
            <a:r>
              <a:rPr kumimoji="0" lang="en-US" altLang="en-US" sz="1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2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.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อาหารราคา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10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 คือปลามาผสมกับข้าวเหนียวนึ่งสุก</a:t>
            </a:r>
            <a:b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</a:b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ตำให้ละเอียดปั้นเป็นลูกเล็กขนาดเท่าหัวแม่มือ ให้บ่อละ 5 ลูก (1 สัปดาห์ให้อาหาร 2 ครั้ง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10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บาท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x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8 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สับปดา</a:t>
            </a:r>
            <a:r>
              <a:rPr lang="th-TH" altLang="en-US" sz="1400" dirty="0" err="1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ห์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=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80 </a:t>
            </a:r>
            <a:r>
              <a:rPr lang="th-TH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บาท</a:t>
            </a:r>
            <a:r>
              <a:rPr lang="en-US" altLang="en-US" sz="1400" dirty="0">
                <a:solidFill>
                  <a:srgbClr val="000000"/>
                </a:solidFill>
                <a:latin typeface="TH SarabunPSK" panose="020B0500040200020003" charset="0"/>
                <a:cs typeface="TH SarabunPSK" panose="020B0500040200020003" charset="0"/>
                <a:sym typeface="+mn-ea"/>
              </a:rPr>
              <a:t>)</a:t>
            </a:r>
            <a:endParaRPr lang="th-TH" altLang="en-US" sz="1400" dirty="0">
              <a:solidFill>
                <a:srgbClr val="000000"/>
              </a:solidFill>
              <a:latin typeface="TH SarabunPSK" panose="020B0500040200020003" charset="0"/>
              <a:cs typeface="TH SarabunPSK" panose="020B0500040200020003" charset="0"/>
              <a:sym typeface="+mn-ea"/>
            </a:endParaRPr>
          </a:p>
          <a:p>
            <a:pPr lvl="0" algn="thaiDist" defTabSz="457200">
              <a:defRPr/>
            </a:pPr>
            <a:r>
              <a:rPr lang="en-US" altLang="en-US" sz="1400" dirty="0">
                <a:latin typeface="TH SarabunPSK" panose="020B0500040200020003" charset="0"/>
                <a:cs typeface="TH SarabunPSK" panose="020B0500040200020003" charset="0"/>
                <a:sym typeface="+mn-ea"/>
              </a:rPr>
              <a:t>             3.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ต้นทุนเป็นการประมาณการข้างต้นอาจมีปัจจัยอื่น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ส่งผลกระทบต่อต้นทุนได้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charset="0"/>
              <a:cs typeface="TH SarabunPSK" panose="020B0500040200020003" charset="0"/>
              <a:sym typeface="+mn-ea"/>
            </a:endParaRPr>
          </a:p>
        </p:txBody>
      </p:sp>
      <p:sp>
        <p:nvSpPr>
          <p:cNvPr id="30" name="สี่เหลี่ยมผืนผ้ามุมมน 29"/>
          <p:cNvSpPr/>
          <p:nvPr/>
        </p:nvSpPr>
        <p:spPr>
          <a:xfrm>
            <a:off x="1044797" y="1064776"/>
            <a:ext cx="1924050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ต้นทุนการผลิต</a:t>
            </a:r>
          </a:p>
        </p:txBody>
      </p:sp>
      <p:sp>
        <p:nvSpPr>
          <p:cNvPr id="53" name="สี่เหลี่ยมผืนผ้ามุมมน 30">
            <a:extLst>
              <a:ext uri="{FF2B5EF4-FFF2-40B4-BE49-F238E27FC236}">
                <a16:creationId xmlns:a16="http://schemas.microsoft.com/office/drawing/2014/main" id="{CCBF05FF-62D8-43E6-951A-F2E29CF575E9}"/>
              </a:ext>
            </a:extLst>
          </p:cNvPr>
          <p:cNvSpPr/>
          <p:nvPr/>
        </p:nvSpPr>
        <p:spPr>
          <a:xfrm>
            <a:off x="5008647" y="460176"/>
            <a:ext cx="1924050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ผลผลิต</a:t>
            </a:r>
          </a:p>
        </p:txBody>
      </p:sp>
      <p:sp>
        <p:nvSpPr>
          <p:cNvPr id="55" name="สี่เหลี่ยมผืนผ้ามุมมน 35">
            <a:extLst>
              <a:ext uri="{FF2B5EF4-FFF2-40B4-BE49-F238E27FC236}">
                <a16:creationId xmlns:a16="http://schemas.microsoft.com/office/drawing/2014/main" id="{4828D787-3558-49F3-AD35-2C792D5AF3A6}"/>
              </a:ext>
            </a:extLst>
          </p:cNvPr>
          <p:cNvSpPr/>
          <p:nvPr/>
        </p:nvSpPr>
        <p:spPr>
          <a:xfrm>
            <a:off x="4978562" y="1963080"/>
            <a:ext cx="1962955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รายได้</a:t>
            </a:r>
          </a:p>
        </p:txBody>
      </p:sp>
      <p:grpSp>
        <p:nvGrpSpPr>
          <p:cNvPr id="56" name="จัดกลุ่ม 40">
            <a:extLst>
              <a:ext uri="{FF2B5EF4-FFF2-40B4-BE49-F238E27FC236}">
                <a16:creationId xmlns:a16="http://schemas.microsoft.com/office/drawing/2014/main" id="{EE68B875-B70D-4B0C-A905-A6F8B69C8CCF}"/>
              </a:ext>
            </a:extLst>
          </p:cNvPr>
          <p:cNvGrpSpPr/>
          <p:nvPr/>
        </p:nvGrpSpPr>
        <p:grpSpPr>
          <a:xfrm>
            <a:off x="4344002" y="875158"/>
            <a:ext cx="3417570" cy="2527300"/>
            <a:chOff x="6940" y="1247"/>
            <a:chExt cx="5382" cy="3980"/>
          </a:xfrm>
        </p:grpSpPr>
        <p:sp>
          <p:nvSpPr>
            <p:cNvPr id="57" name="กล่องข้อความ 56">
              <a:extLst>
                <a:ext uri="{FF2B5EF4-FFF2-40B4-BE49-F238E27FC236}">
                  <a16:creationId xmlns:a16="http://schemas.microsoft.com/office/drawing/2014/main" id="{2F961ECE-707D-46F1-A2A0-AB1DB311D12C}"/>
                </a:ext>
              </a:extLst>
            </p:cNvPr>
            <p:cNvSpPr txBox="1"/>
            <p:nvPr/>
          </p:nvSpPr>
          <p:spPr>
            <a:xfrm>
              <a:off x="7028" y="1247"/>
              <a:ext cx="5294" cy="1696"/>
            </a:xfrm>
            <a:prstGeom prst="rect">
              <a:avLst/>
            </a:prstGeom>
            <a:noFill/>
            <a:ln w="9525">
              <a:noFill/>
            </a:ln>
            <a:effectLst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/>
            <a:p>
              <a:pPr marL="0" marR="0" lvl="0" indent="0" defTabSz="457200" rtl="0" eaLnBrk="1" fontAlgn="auto" latinLnBrk="0" hangingPunct="1"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ผลผลิตที่ได้รับ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/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บ่อ</a:t>
              </a:r>
            </a:p>
            <a:p>
              <a:pPr defTabSz="457200">
                <a:defRPr/>
              </a:pP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 </a:t>
              </a:r>
              <a:r>
                <a:rPr lang="en-US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  - 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หอยขม  			</a:t>
              </a:r>
              <a:r>
                <a:rPr lang="en-US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40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 กิโลกรัม</a:t>
              </a:r>
              <a:r>
                <a:rPr lang="en-US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/</a:t>
              </a:r>
              <a:r>
                <a:rPr lang="th-TH" altLang="th-TH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cs typeface="TH SarabunPSK" panose="020B0500040200020003" charset="0"/>
                </a:rPr>
                <a:t>บ่อ</a:t>
              </a:r>
            </a:p>
            <a:p>
              <a:pPr lvl="0" defTabSz="457200"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หมายเหตุ </a:t>
              </a:r>
              <a:r>
                <a:rPr kumimoji="0" lang="en-US" altLang="th-TH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: </a:t>
              </a:r>
              <a:r>
                <a:rPr kumimoji="0" lang="th-TH" alt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ผลผลิตประมาณ </a:t>
              </a:r>
              <a:r>
                <a:rPr kumimoji="0" lang="en-US" alt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30-50 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กิโลกรัม/บ่อ เฉลี่ย </a:t>
              </a:r>
              <a:r>
                <a:rPr lang="en-US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40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กิโลกรัม/บ่อ </a:t>
              </a:r>
              <a:r>
                <a:rPr kumimoji="0" lang="th-TH" alt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ทั้งนี้ ขึ้นอยู่กับการเลี้ยง</a:t>
              </a:r>
              <a:endPara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</a:endParaRPr>
            </a:p>
          </p:txBody>
        </p:sp>
        <p:sp>
          <p:nvSpPr>
            <p:cNvPr id="59" name="กล่องข้อความ 58">
              <a:extLst>
                <a:ext uri="{FF2B5EF4-FFF2-40B4-BE49-F238E27FC236}">
                  <a16:creationId xmlns:a16="http://schemas.microsoft.com/office/drawing/2014/main" id="{FB6E1F0B-A19F-493B-AFF9-49F2A8AA973A}"/>
                </a:ext>
              </a:extLst>
            </p:cNvPr>
            <p:cNvSpPr txBox="1"/>
            <p:nvPr/>
          </p:nvSpPr>
          <p:spPr>
            <a:xfrm>
              <a:off x="6940" y="3531"/>
              <a:ext cx="5207" cy="169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lvl="0" defTabSz="457200">
                <a:defRPr/>
              </a:pPr>
              <a:r>
                <a:rPr kumimoji="0" lang="th-TH" altLang="en-US" sz="1600" b="1" i="0" u="none" strike="noStrike" kern="120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ราคาหอยข</a:t>
              </a:r>
              <a:r>
                <a:rPr lang="th-TH" altLang="en-US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ม</a:t>
              </a:r>
              <a:r>
                <a:rPr lang="en-US" altLang="en-US" sz="1600" b="1" dirty="0">
                  <a:gradFill>
                    <a:gsLst>
                      <a:gs pos="0">
                        <a:srgbClr val="007BD3"/>
                      </a:gs>
                      <a:gs pos="100000">
                        <a:srgbClr val="034373"/>
                      </a:gs>
                    </a:gsLst>
                    <a:lin scaled="0"/>
                  </a:gra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		55</a:t>
              </a:r>
              <a:r>
                <a: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 </a:t>
              </a: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บาท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/</a:t>
              </a: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กิโลกรัม</a:t>
              </a:r>
            </a:p>
            <a:p>
              <a:pPr lvl="0" defTabSz="457200">
                <a:defRPr/>
              </a:pP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  <a:sym typeface="+mn-ea"/>
                </a:rPr>
                <a:t> </a:t>
              </a: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cs typeface="TH SarabunPSK" panose="020B0500040200020003" charset="0"/>
                </a:rPr>
                <a:t>หมายเหตุ </a:t>
              </a:r>
              <a:r>
                <a:rPr kumimoji="0" lang="en-US" altLang="th-TH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:  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ราคาประมาณขาย 50-60 บาท</a:t>
              </a:r>
              <a:r>
                <a:rPr lang="en-US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/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กิโลกรัมเฉลี่ย </a:t>
              </a:r>
              <a:r>
                <a:rPr lang="en-US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55</a:t>
              </a: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กิโลกรัม/บ่อ </a:t>
              </a:r>
              <a:b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</a:br>
              <a:r>
                <a:rPr lang="th-TH" altLang="th-TH" sz="1600" dirty="0">
                  <a:solidFill>
                    <a:srgbClr val="000000"/>
                  </a:solidFill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                    </a:t>
              </a:r>
              <a:r>
                <a:rPr kumimoji="0" lang="th-TH" altLang="th-TH" sz="1600" b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charset="0"/>
                  <a:ea typeface="SimSun" panose="02010600030101010101" pitchFamily="2" charset="-122"/>
                  <a:cs typeface="TH SarabunPSK" panose="020B0500040200020003" charset="0"/>
                  <a:sym typeface="+mn-ea"/>
                </a:rPr>
                <a:t>ช่วงราคาขึ้นอยู่กับราคาตลาด ณ ตอนนั่น</a:t>
              </a:r>
            </a:p>
          </p:txBody>
        </p:sp>
      </p:grpSp>
      <p:sp>
        <p:nvSpPr>
          <p:cNvPr id="60" name="สี่เหลี่ยมผืนผ้ามุมมน 38">
            <a:extLst>
              <a:ext uri="{FF2B5EF4-FFF2-40B4-BE49-F238E27FC236}">
                <a16:creationId xmlns:a16="http://schemas.microsoft.com/office/drawing/2014/main" id="{DAA845CC-30D3-47EB-AE4B-381AF2038FD7}"/>
              </a:ext>
            </a:extLst>
          </p:cNvPr>
          <p:cNvSpPr/>
          <p:nvPr/>
        </p:nvSpPr>
        <p:spPr>
          <a:xfrm>
            <a:off x="5009184" y="3451045"/>
            <a:ext cx="1924050" cy="372745"/>
          </a:xfrm>
          <a:prstGeom prst="roundRect">
            <a:avLst/>
          </a:prstGeom>
          <a:gradFill>
            <a:gsLst>
              <a:gs pos="0">
                <a:srgbClr val="9EE256"/>
              </a:gs>
              <a:gs pos="100000">
                <a:srgbClr val="52762D">
                  <a:lumMod val="10000"/>
                  <a:lumOff val="90000"/>
                </a:srgbClr>
              </a:gs>
            </a:gsLst>
            <a:lin ang="5400000" scaled="0"/>
          </a:gradFill>
          <a:ln>
            <a:gradFill>
              <a:gsLst>
                <a:gs pos="0">
                  <a:srgbClr val="FE4444"/>
                </a:gs>
                <a:gs pos="100000">
                  <a:srgbClr val="832B2B"/>
                </a:gs>
              </a:gsLst>
            </a:gra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สิ่งที่เกษตรกรได้รับ</a:t>
            </a:r>
          </a:p>
        </p:txBody>
      </p:sp>
      <p:sp>
        <p:nvSpPr>
          <p:cNvPr id="62" name="สี่เหลี่ยมผืนผ้ามุมมน 17">
            <a:extLst>
              <a:ext uri="{FF2B5EF4-FFF2-40B4-BE49-F238E27FC236}">
                <a16:creationId xmlns:a16="http://schemas.microsoft.com/office/drawing/2014/main" id="{D24DAC30-6A2E-4A49-B147-BBE917E6D8E0}"/>
              </a:ext>
            </a:extLst>
          </p:cNvPr>
          <p:cNvSpPr/>
          <p:nvPr/>
        </p:nvSpPr>
        <p:spPr>
          <a:xfrm>
            <a:off x="8222084" y="129540"/>
            <a:ext cx="3763645" cy="661797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thai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3" name="กล่องข้อความ 62">
            <a:extLst>
              <a:ext uri="{FF2B5EF4-FFF2-40B4-BE49-F238E27FC236}">
                <a16:creationId xmlns:a16="http://schemas.microsoft.com/office/drawing/2014/main" id="{B1C27078-FA4F-4D38-9036-FA10CE60CAED}"/>
              </a:ext>
            </a:extLst>
          </p:cNvPr>
          <p:cNvSpPr txBox="1"/>
          <p:nvPr/>
        </p:nvSpPr>
        <p:spPr>
          <a:xfrm>
            <a:off x="8991474" y="308623"/>
            <a:ext cx="2216150" cy="400110"/>
          </a:xfrm>
          <a:prstGeom prst="rect">
            <a:avLst/>
          </a:prstGeom>
          <a:ln w="9525" cmpd="dbl">
            <a:solidFill>
              <a:srgbClr val="FF0000"/>
            </a:solidFill>
            <a:prstDash val="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cs typeface="TH SarabunPSK" panose="020B0500040200020003" charset="0"/>
              </a:rPr>
              <a:t>แหล่งตลาดหอยขม</a:t>
            </a:r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A73DA946-4665-4E3A-A55C-9AF02112B043}"/>
              </a:ext>
            </a:extLst>
          </p:cNvPr>
          <p:cNvSpPr/>
          <p:nvPr/>
        </p:nvSpPr>
        <p:spPr>
          <a:xfrm>
            <a:off x="8376942" y="798491"/>
            <a:ext cx="33703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thaiDist"/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1600" spc="-7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การเพาะเลี้ยงหอยขมในเชิงพาณิชย์อย่างแพร่หลาย</a:t>
            </a:r>
            <a:br>
              <a:rPr lang="th-TH" sz="1600" spc="-7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ในภาคตะวันออกเฉียงเหนือ เนื่องจากได้รับความนิยม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จากผู้บริโภคในพื้นที่ สามารถนำไปประกอบอาหาร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ได้หลากหลาย การเลี้ยงหอยขมจึงเป็นสินค้าทางเลือก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ที่น่าสนใจ เพราะใช้พื้นที่เลี้ยงน้อย เลี้ยงง่าย โตไว ต้นทุนต่ำ เลี้ยงได้</a:t>
            </a:r>
            <a:r>
              <a:rPr lang="th-TH" sz="1600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ตลอดทั้ง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และที่สำคัญตลาดมีความต้องการสูง</a:t>
            </a:r>
          </a:p>
          <a:p>
            <a:pPr lvl="0" algn="thaiDist"/>
            <a:r>
              <a:rPr lang="th-TH" sz="1600" spc="-5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ปัจจุบันเกษตรกรจะเน้นการจำหน่ายผ่านทางออนไลน์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เป็นหลักตามวิถี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New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Normal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ซึ่งสามารถสร้างรายได้</a:t>
            </a:r>
            <a:b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ให้เกษตรกร โดยผลผลิตร้อยละ 80 จำหน่ายผ่าน </a:t>
            </a:r>
            <a:r>
              <a:rPr lang="en-US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br>
              <a:rPr lang="th-TH" sz="1600" spc="-14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Line Group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ส่วนผลผลิตอีกร้อยละ 20 ขายหน้าฟาร์ม       ซึ่งจะมีพ่อค้าและผู้บริโภค มารับซื้อถึง</a:t>
            </a:r>
            <a:endParaRPr kumimoji="0" lang="th-TH" sz="1600" i="0" u="none" strike="noStrike" kern="1200" cap="none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lang="th-TH" sz="1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 algn="thaiDist"/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3BE43E5A-B7A4-43BE-9D19-A1B022DACC56}"/>
              </a:ext>
            </a:extLst>
          </p:cNvPr>
          <p:cNvSpPr/>
          <p:nvPr/>
        </p:nvSpPr>
        <p:spPr>
          <a:xfrm>
            <a:off x="370999" y="5396303"/>
            <a:ext cx="35956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2F91012D-92DA-4492-8D4F-3617668EED24}"/>
              </a:ext>
            </a:extLst>
          </p:cNvPr>
          <p:cNvSpPr txBox="1"/>
          <p:nvPr/>
        </p:nvSpPr>
        <p:spPr>
          <a:xfrm>
            <a:off x="4436466" y="3849933"/>
            <a:ext cx="339217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รวม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ต้นทุนการผลิตทั้งหมด 	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</a:t>
            </a:r>
            <a:r>
              <a:rPr lang="en-US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cs typeface="TH SarabunPSK" panose="020B0500040200020003" charset="0"/>
                <a:sym typeface="+mn-ea"/>
              </a:rPr>
              <a:t>450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 บาท/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cs typeface="TH SarabunPSK" panose="020B0500040200020003" charset="0"/>
                <a:sym typeface="+mn-ea"/>
              </a:rPr>
              <a:t>บ่อ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cs typeface="TH SarabunPSK" panose="020B0500040200020003" charset="0"/>
              <a:sym typeface="+mn-ea"/>
            </a:endParaRPr>
          </a:p>
          <a:p>
            <a:pPr lvl="0" defTabSz="457200">
              <a:defRPr/>
            </a:pPr>
            <a:r>
              <a:rPr kumimoji="0" lang="th-TH" altLang="en-US" sz="1600" b="1" i="0" u="sng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รวม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 รายได้ทั้งหมด 	        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   </a:t>
            </a:r>
            <a:r>
              <a:rPr lang="en-US" altLang="en-US" sz="1600" b="1" u="sng" dirty="0">
                <a:solidFill>
                  <a:srgbClr val="002060"/>
                </a:soli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2,200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  <a:sym typeface="+mn-ea"/>
              </a:rPr>
              <a:t>   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บาท/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บ่อ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ea typeface="SimSun" panose="02010600030101010101" pitchFamily="2" charset="-122"/>
              <a:cs typeface="TH SarabunPSK" panose="020B0500040200020003" charset="0"/>
              <a:sym typeface="+mn-ea"/>
            </a:endParaRPr>
          </a:p>
          <a:p>
            <a:pPr lvl="0" defTabSz="457200"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รายได้สุทธิ		           </a:t>
            </a:r>
            <a:r>
              <a:rPr lang="th-TH" altLang="en-US" sz="1600" b="1" u="dbl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1</a:t>
            </a:r>
            <a:r>
              <a:rPr lang="en-US" altLang="en-US" sz="1600" b="1" u="dbl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,</a:t>
            </a:r>
            <a:r>
              <a:rPr lang="th-TH" altLang="en-US" sz="1600" b="1" u="dbl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750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    </a:t>
            </a: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บาท/</a:t>
            </a:r>
            <a:r>
              <a:rPr lang="th-TH" altLang="en-US" sz="1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บ่อ</a:t>
            </a:r>
            <a:endParaRPr kumimoji="0" lang="th-TH" altLang="en-US" sz="16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ea typeface="SimSun" panose="02010600030101010101" pitchFamily="2" charset="-122"/>
              <a:cs typeface="TH SarabunPSK" panose="020B0500040200020003" charset="0"/>
              <a:sym typeface="+mn-ea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cs typeface="TH SarabunPSK" panose="020B0500040200020003" charset="0"/>
              </a:rPr>
              <a:t>หมายเหตุ </a:t>
            </a:r>
            <a:r>
              <a:rPr kumimoji="0" lang="en-US" altLang="th-TH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: </a:t>
            </a:r>
            <a:r>
              <a: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charset="0"/>
                <a:ea typeface="SimSun" panose="02010600030101010101" pitchFamily="2" charset="-122"/>
                <a:cs typeface="TH SarabunPSK" panose="020B0500040200020003" charset="0"/>
                <a:sym typeface="+mn-ea"/>
              </a:rPr>
              <a:t>รายได้และต้นทุนเป็นการประมาณการ</a:t>
            </a:r>
            <a:endParaRPr kumimoji="0" lang="th-TH" altLang="en-US" sz="1600" b="1" i="0" u="dbl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uLnTx/>
              <a:uFillTx/>
              <a:latin typeface="TH SarabunPSK" panose="020B0500040200020003" charset="0"/>
              <a:ea typeface="SimSun" panose="02010600030101010101" pitchFamily="2" charset="-122"/>
              <a:cs typeface="TH SarabunPSK" panose="020B0500040200020003" charset="0"/>
              <a:sym typeface="+mn-ea"/>
            </a:endParaRPr>
          </a:p>
        </p:txBody>
      </p:sp>
      <p:grpSp>
        <p:nvGrpSpPr>
          <p:cNvPr id="11" name="กลุ่ม 10">
            <a:extLst>
              <a:ext uri="{FF2B5EF4-FFF2-40B4-BE49-F238E27FC236}">
                <a16:creationId xmlns:a16="http://schemas.microsoft.com/office/drawing/2014/main" id="{BE50E814-4BEC-44C8-A616-FCD69C04853F}"/>
              </a:ext>
            </a:extLst>
          </p:cNvPr>
          <p:cNvGrpSpPr/>
          <p:nvPr/>
        </p:nvGrpSpPr>
        <p:grpSpPr>
          <a:xfrm>
            <a:off x="208285" y="3924319"/>
            <a:ext cx="3480435" cy="968868"/>
            <a:chOff x="384859" y="5003190"/>
            <a:chExt cx="3480435" cy="968868"/>
          </a:xfrm>
        </p:grpSpPr>
        <p:grpSp>
          <p:nvGrpSpPr>
            <p:cNvPr id="40" name="กลุ่ม 39">
              <a:extLst>
                <a:ext uri="{FF2B5EF4-FFF2-40B4-BE49-F238E27FC236}">
                  <a16:creationId xmlns:a16="http://schemas.microsoft.com/office/drawing/2014/main" id="{C4639663-8B53-4ECF-A8B9-0C8CEACBAE93}"/>
                </a:ext>
              </a:extLst>
            </p:cNvPr>
            <p:cNvGrpSpPr/>
            <p:nvPr/>
          </p:nvGrpSpPr>
          <p:grpSpPr>
            <a:xfrm>
              <a:off x="384859" y="5003190"/>
              <a:ext cx="3480435" cy="968868"/>
              <a:chOff x="417505" y="5563515"/>
              <a:chExt cx="3499135" cy="2163761"/>
            </a:xfrm>
          </p:grpSpPr>
          <p:graphicFrame>
            <p:nvGraphicFramePr>
              <p:cNvPr id="47" name="ตาราง 46">
                <a:extLst>
                  <a:ext uri="{FF2B5EF4-FFF2-40B4-BE49-F238E27FC236}">
                    <a16:creationId xmlns:a16="http://schemas.microsoft.com/office/drawing/2014/main" id="{1CA7F2B3-5CDD-48A8-8A2C-A91E84878135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249337191"/>
                  </p:ext>
                </p:extLst>
              </p:nvPr>
            </p:nvGraphicFramePr>
            <p:xfrm>
              <a:off x="473710" y="5563515"/>
              <a:ext cx="3366252" cy="2163761"/>
            </p:xfrm>
            <a:graphic>
              <a:graphicData uri="http://schemas.openxmlformats.org/drawingml/2006/table">
                <a:tbl>
                  <a:tblPr firstRow="1" bandRow="1">
                    <a:tableStyleId>{7DF18680-E054-41AD-8BC1-D1AEF772440D}</a:tableStyleId>
                  </a:tblPr>
                  <a:tblGrid>
                    <a:gridCol w="2166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7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8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09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10"/>
                        </a:ext>
                      </a:extLst>
                    </a:gridCol>
                    <a:gridCol w="284692">
                      <a:extLst>
                        <a:ext uri="{9D8B030D-6E8A-4147-A177-3AD203B41FA5}">
                          <a16:colId xmlns:a16="http://schemas.microsoft.com/office/drawing/2014/main" val="20011"/>
                        </a:ext>
                      </a:extLst>
                    </a:gridCol>
                  </a:tblGrid>
                  <a:tr h="303103">
                    <a:tc gridSpan="12">
                      <a:txBody>
                        <a:bodyPr/>
                        <a:lstStyle/>
                        <a:p>
                          <a:pPr algn="ctr">
                            <a:buNone/>
                          </a:pPr>
                          <a:r>
                            <a:rPr lang="th-TH" altLang="en-US" sz="1600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pitchFamily="34" charset="-34"/>
                              <a:cs typeface="TH SarabunPSK" panose="020B0500040200020003" pitchFamily="34" charset="-34"/>
                            </a:rPr>
                            <a:t>ปฏิทินการเลี้ยงหอยขม</a:t>
                          </a:r>
                        </a:p>
                      </a:txBody>
                      <a:tcPr marL="89275" marR="89275" marT="44638" marB="44638"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275370"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tc>
                      <a:txBody>
                        <a:bodyPr/>
                        <a:lstStyle/>
                        <a:p>
                          <a:pPr>
                            <a:buNone/>
                          </a:pPr>
                          <a:endParaRPr lang="th-TH" altLang="en-US" sz="1400">
                            <a:solidFill>
                              <a:schemeClr val="tx1"/>
                            </a:solidFill>
                            <a:latin typeface="TH SarabunPSK" panose="020B0500040200020003" charset="0"/>
                            <a:cs typeface="TH SarabunPSK" panose="020B0500040200020003" charset="0"/>
                          </a:endParaRPr>
                        </a:p>
                      </a:txBody>
                      <a:tcPr marL="89275" marR="89275" marT="44638" marB="44638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275370">
                    <a:tc gridSpan="12">
                      <a:txBody>
                        <a:bodyPr/>
                        <a:lstStyle/>
                        <a:p>
                          <a:pPr algn="ctr">
                            <a:buNone/>
                          </a:pPr>
                          <a:r>
                            <a:rPr lang="th-TH" altLang="en-US" sz="1600" b="1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charset="0"/>
                              <a:cs typeface="TH SarabunPSK" panose="020B0500040200020003" charset="0"/>
                            </a:rPr>
                            <a:t>ระยะเวลาการเลี้ยง</a:t>
                          </a:r>
                          <a:r>
                            <a:rPr lang="en-US" altLang="en-US" sz="1600" b="1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charset="0"/>
                              <a:cs typeface="TH SarabunPSK" panose="020B0500040200020003" charset="0"/>
                            </a:rPr>
                            <a:t> 2</a:t>
                          </a:r>
                          <a:r>
                            <a:rPr lang="th-TH" altLang="en-US" sz="1600" b="1" dirty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TH SarabunPSK" panose="020B0500040200020003" charset="0"/>
                              <a:cs typeface="TH SarabunPSK" panose="020B0500040200020003" charset="0"/>
                            </a:rPr>
                            <a:t>เดือน</a:t>
                          </a:r>
                        </a:p>
                      </a:txBody>
                      <a:tcPr marL="89275" marR="89275" marT="44638" marB="44638"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>
                        <a:gradFill>
                          <a:gsLst>
                            <a:gs pos="50000">
                              <a:srgbClr val="9EE256"/>
                            </a:gs>
                            <a:gs pos="93000">
                              <a:srgbClr val="52762D"/>
                            </a:gs>
                          </a:gsLst>
                          <a:lin ang="5400000" scaled="0"/>
                        </a:gra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  <p:sp>
            <p:nvSpPr>
              <p:cNvPr id="48" name="กล่องข้อความ 47">
                <a:extLst>
                  <a:ext uri="{FF2B5EF4-FFF2-40B4-BE49-F238E27FC236}">
                    <a16:creationId xmlns:a16="http://schemas.microsoft.com/office/drawing/2014/main" id="{7DB28721-98A8-40C3-B8AE-EC1DD571759C}"/>
                  </a:ext>
                </a:extLst>
              </p:cNvPr>
              <p:cNvSpPr txBox="1"/>
              <p:nvPr/>
            </p:nvSpPr>
            <p:spPr>
              <a:xfrm>
                <a:off x="417505" y="6162559"/>
                <a:ext cx="3499135" cy="7560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marL="0" marR="0" lvl="0" indent="0" algn="di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alt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H SarabunPSK" panose="020B0500040200020003" charset="0"/>
                    <a:cs typeface="TH SarabunPSK" panose="020B0500040200020003" charset="0"/>
                  </a:rPr>
                  <a:t>ม.ค. ก.พ. มี.ค. เม.ย. พ.ค. มิ.ย. ก.ค. ส.ค. ก.ย. ต.ค. พ.ย. ธ.ค.</a:t>
                </a:r>
              </a:p>
            </p:txBody>
          </p:sp>
          <p:cxnSp>
            <p:nvCxnSpPr>
              <p:cNvPr id="49" name="ลูกศรเชื่อมต่อตรง 28">
                <a:extLst>
                  <a:ext uri="{FF2B5EF4-FFF2-40B4-BE49-F238E27FC236}">
                    <a16:creationId xmlns:a16="http://schemas.microsoft.com/office/drawing/2014/main" id="{E28D35D0-9740-4CB2-883A-1BE56708A6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8572" y="6802523"/>
                <a:ext cx="481901" cy="0"/>
              </a:xfrm>
              <a:prstGeom prst="straightConnector1">
                <a:avLst/>
              </a:prstGeom>
              <a:ln>
                <a:solidFill>
                  <a:schemeClr val="accent1">
                    <a:lumMod val="50000"/>
                  </a:schemeClr>
                </a:solidFill>
                <a:headEnd type="arrow" w="med" len="med"/>
                <a:tailEnd type="arrow" w="med" len="med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6" name="ลูกศรเชื่อมต่อตรง 28">
              <a:extLst>
                <a:ext uri="{FF2B5EF4-FFF2-40B4-BE49-F238E27FC236}">
                  <a16:creationId xmlns:a16="http://schemas.microsoft.com/office/drawing/2014/main" id="{B89DD78F-D122-4093-9F54-CD4645EC4B01}"/>
                </a:ext>
              </a:extLst>
            </p:cNvPr>
            <p:cNvCxnSpPr>
              <a:cxnSpLocks/>
            </p:cNvCxnSpPr>
            <p:nvPr/>
          </p:nvCxnSpPr>
          <p:spPr>
            <a:xfrm>
              <a:off x="979890" y="5578452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ลูกศรเชื่อมต่อตรง 28">
              <a:extLst>
                <a:ext uri="{FF2B5EF4-FFF2-40B4-BE49-F238E27FC236}">
                  <a16:creationId xmlns:a16="http://schemas.microsoft.com/office/drawing/2014/main" id="{EC406E4A-FFCE-4260-851A-C2D4A76B37FB}"/>
                </a:ext>
              </a:extLst>
            </p:cNvPr>
            <p:cNvCxnSpPr>
              <a:cxnSpLocks/>
            </p:cNvCxnSpPr>
            <p:nvPr/>
          </p:nvCxnSpPr>
          <p:spPr>
            <a:xfrm>
              <a:off x="1540309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ลูกศรเชื่อมต่อตรง 28">
              <a:extLst>
                <a:ext uri="{FF2B5EF4-FFF2-40B4-BE49-F238E27FC236}">
                  <a16:creationId xmlns:a16="http://schemas.microsoft.com/office/drawing/2014/main" id="{E1D29D04-E38E-4C42-B6A3-38D6EACF7564}"/>
                </a:ext>
              </a:extLst>
            </p:cNvPr>
            <p:cNvCxnSpPr>
              <a:cxnSpLocks/>
            </p:cNvCxnSpPr>
            <p:nvPr/>
          </p:nvCxnSpPr>
          <p:spPr>
            <a:xfrm>
              <a:off x="2114895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ลูกศรเชื่อมต่อตรง 28">
              <a:extLst>
                <a:ext uri="{FF2B5EF4-FFF2-40B4-BE49-F238E27FC236}">
                  <a16:creationId xmlns:a16="http://schemas.microsoft.com/office/drawing/2014/main" id="{A6D6AEB6-75F9-4322-A948-9123E9D3D7EA}"/>
                </a:ext>
              </a:extLst>
            </p:cNvPr>
            <p:cNvCxnSpPr>
              <a:cxnSpLocks/>
            </p:cNvCxnSpPr>
            <p:nvPr/>
          </p:nvCxnSpPr>
          <p:spPr>
            <a:xfrm>
              <a:off x="2661886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ลูกศรเชื่อมต่อตรง 28">
              <a:extLst>
                <a:ext uri="{FF2B5EF4-FFF2-40B4-BE49-F238E27FC236}">
                  <a16:creationId xmlns:a16="http://schemas.microsoft.com/office/drawing/2014/main" id="{4C393256-C1E2-43C7-863A-2B6448A204D9}"/>
                </a:ext>
              </a:extLst>
            </p:cNvPr>
            <p:cNvCxnSpPr>
              <a:cxnSpLocks/>
            </p:cNvCxnSpPr>
            <p:nvPr/>
          </p:nvCxnSpPr>
          <p:spPr>
            <a:xfrm>
              <a:off x="3223717" y="5570420"/>
              <a:ext cx="491319" cy="0"/>
            </a:xfrm>
            <a:prstGeom prst="straightConnector1">
              <a:avLst/>
            </a:prstGeom>
            <a:ln>
              <a:solidFill>
                <a:schemeClr val="accent1">
                  <a:lumMod val="50000"/>
                </a:schemeClr>
              </a:solidFill>
              <a:headEnd type="arrow" w="med" len="med"/>
              <a:tailEnd type="arrow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id="{2AEC292A-2422-4422-8D67-32BE4957E851}"/>
              </a:ext>
            </a:extLst>
          </p:cNvPr>
          <p:cNvSpPr/>
          <p:nvPr/>
        </p:nvSpPr>
        <p:spPr>
          <a:xfrm>
            <a:off x="248553" y="4749992"/>
            <a:ext cx="36323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ระยะเวลาการเลี้ยงประมาณ 2 เดือน ได้เริ่มจับขาย แต่ต้องทยอยจับ เพราะหอยขมโตไม่เท่ากัน และมีหลายขนาด 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ควรเลือกหอยที่โตเต็มที่ก่อน ส่วนตัวเล็กยังคงต้องเลี้ยงต่ออีกระยะหนึ่งจึงจะจับขายได้</a:t>
            </a:r>
          </a:p>
          <a:p>
            <a:pPr algn="thaiDist"/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การเปลี่ยนน้ำทำการเปลี่ยนน้ำทุก 1 เดือน/ครั้ง ด้วยการเปิดฝาเกลียวท่อระบายน้ำออก นำตาข่ายปิดตรงรูท่อไว้รอจนน้ำระบายออกหมดให้ค่อยๆ ใส่น้ำลงไปใหม่</a:t>
            </a: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EDCE701E-F954-4085-831D-DFF8446FAA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076873">
            <a:off x="2821860" y="-21217"/>
            <a:ext cx="1962955" cy="13054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เลี้ยงหอยขมในบ่อปูน อาชีพทำเงินสูงถึง 30,000 บาทต่อเดือน">
            <a:extLst>
              <a:ext uri="{FF2B5EF4-FFF2-40B4-BE49-F238E27FC236}">
                <a16:creationId xmlns:a16="http://schemas.microsoft.com/office/drawing/2014/main" id="{D3F3398E-EF90-4C63-8B66-CDD3A655D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594" y="4935798"/>
            <a:ext cx="3670903" cy="18158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4D3996DF-FABF-4AF3-9645-2FC5127269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8989" y="0"/>
            <a:ext cx="1207358" cy="1230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2980EDE4-6326-4238-96E2-E72430258A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4942" y="3664497"/>
            <a:ext cx="2194905" cy="16461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5C778BB-99E8-4C15-A258-4273D0423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4038" y="3434019"/>
            <a:ext cx="1822502" cy="172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B46BE78D-D6EE-4174-9551-838CC46458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488939">
            <a:off x="9097926" y="4848275"/>
            <a:ext cx="2495413" cy="14036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882592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115</Words>
  <Application>Microsoft Office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SimSun</vt:lpstr>
      <vt:lpstr>Angsana New</vt:lpstr>
      <vt:lpstr>Arial</vt:lpstr>
      <vt:lpstr>Calibri</vt:lpstr>
      <vt:lpstr>Calibri Light</vt:lpstr>
      <vt:lpstr>Cordia New</vt:lpstr>
      <vt:lpstr>TH SarabunPSK</vt:lpstr>
      <vt:lpstr>ธีมของ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</dc:creator>
  <cp:lastModifiedBy>wutthichai panthana</cp:lastModifiedBy>
  <cp:revision>65</cp:revision>
  <dcterms:created xsi:type="dcterms:W3CDTF">2021-09-18T13:07:52Z</dcterms:created>
  <dcterms:modified xsi:type="dcterms:W3CDTF">2021-11-22T04:36:14Z</dcterms:modified>
</cp:coreProperties>
</file>