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289" r:id="rId5"/>
    <p:sldId id="347" r:id="rId6"/>
    <p:sldId id="344" r:id="rId7"/>
    <p:sldId id="345" r:id="rId8"/>
    <p:sldId id="346" r:id="rId9"/>
    <p:sldId id="293" r:id="rId10"/>
    <p:sldId id="327" r:id="rId11"/>
    <p:sldId id="328" r:id="rId12"/>
    <p:sldId id="329" r:id="rId13"/>
    <p:sldId id="330" r:id="rId14"/>
    <p:sldId id="331" r:id="rId15"/>
    <p:sldId id="321" r:id="rId16"/>
    <p:sldId id="294" r:id="rId17"/>
    <p:sldId id="332" r:id="rId18"/>
    <p:sldId id="333" r:id="rId19"/>
    <p:sldId id="334" r:id="rId20"/>
    <p:sldId id="337" r:id="rId21"/>
    <p:sldId id="336" r:id="rId22"/>
    <p:sldId id="339" r:id="rId23"/>
    <p:sldId id="338" r:id="rId24"/>
    <p:sldId id="340" r:id="rId25"/>
    <p:sldId id="341" r:id="rId26"/>
    <p:sldId id="342" r:id="rId27"/>
    <p:sldId id="343" r:id="rId28"/>
    <p:sldId id="303" r:id="rId29"/>
    <p:sldId id="298" r:id="rId30"/>
    <p:sldId id="306" r:id="rId31"/>
    <p:sldId id="307" r:id="rId32"/>
    <p:sldId id="308" r:id="rId33"/>
  </p:sldIdLst>
  <p:sldSz cx="12161838" cy="7254875"/>
  <p:notesSz cx="6797675" cy="9928225"/>
  <p:defaultTextStyle>
    <a:defPPr>
      <a:defRPr lang="en-US"/>
    </a:defPPr>
    <a:lvl1pPr marL="0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54721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109442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64162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218883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773604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328325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883045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437766" algn="l" defTabSz="110944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F79"/>
    <a:srgbClr val="FF964F"/>
    <a:srgbClr val="FFBC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36" autoAdjust="0"/>
    <p:restoredTop sz="94622" autoAdjust="0"/>
  </p:normalViewPr>
  <p:slideViewPr>
    <p:cSldViewPr>
      <p:cViewPr>
        <p:scale>
          <a:sx n="66" d="100"/>
          <a:sy n="66" d="100"/>
        </p:scale>
        <p:origin x="-2310" y="-894"/>
      </p:cViewPr>
      <p:guideLst>
        <p:guide orient="horz" pos="2285"/>
        <p:guide pos="38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EE4990-FC55-4EDF-B1C5-A9B609AAC990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F9175E-AD6F-4176-A5F1-953F394659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1837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2D379-F0F5-40E4-B36C-A3C3BC06A910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79400" y="744538"/>
            <a:ext cx="62388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FC347-6D00-4627-8696-AC0980A45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808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318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495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693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22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8712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0635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6909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3962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BFC347-6D00-4627-8696-AC0980A45C4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235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138" y="2253715"/>
            <a:ext cx="10337562" cy="1555096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4277" y="4111096"/>
            <a:ext cx="8513287" cy="185402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4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09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63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18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73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279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82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37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230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07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0702" y="4661930"/>
            <a:ext cx="10337562" cy="1440899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960702" y="3074927"/>
            <a:ext cx="10337562" cy="1587003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5465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093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6396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1861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732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279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825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4372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54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08678" y="1790207"/>
            <a:ext cx="7176751" cy="5064978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188126" y="1790207"/>
            <a:ext cx="7178863" cy="5064978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676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092" y="290531"/>
            <a:ext cx="10945654" cy="1209146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08093" y="1623952"/>
            <a:ext cx="5373591" cy="676785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54655" indent="0">
              <a:buNone/>
              <a:defRPr sz="2400" b="1"/>
            </a:lvl2pPr>
            <a:lvl3pPr marL="1109309" indent="0">
              <a:buNone/>
              <a:defRPr sz="2200" b="1"/>
            </a:lvl3pPr>
            <a:lvl4pPr marL="1663963" indent="0">
              <a:buNone/>
              <a:defRPr sz="1900" b="1"/>
            </a:lvl4pPr>
            <a:lvl5pPr marL="2218617" indent="0">
              <a:buNone/>
              <a:defRPr sz="1900" b="1"/>
            </a:lvl5pPr>
            <a:lvl6pPr marL="2773273" indent="0">
              <a:buNone/>
              <a:defRPr sz="1900" b="1"/>
            </a:lvl6pPr>
            <a:lvl7pPr marL="3327928" indent="0">
              <a:buNone/>
              <a:defRPr sz="1900" b="1"/>
            </a:lvl7pPr>
            <a:lvl8pPr marL="3882581" indent="0">
              <a:buNone/>
              <a:defRPr sz="1900" b="1"/>
            </a:lvl8pPr>
            <a:lvl9pPr marL="4437236" indent="0">
              <a:buNone/>
              <a:defRPr sz="19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08093" y="2300737"/>
            <a:ext cx="5373591" cy="417995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8047" y="1623952"/>
            <a:ext cx="5375701" cy="676785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54655" indent="0">
              <a:buNone/>
              <a:defRPr sz="2400" b="1"/>
            </a:lvl2pPr>
            <a:lvl3pPr marL="1109309" indent="0">
              <a:buNone/>
              <a:defRPr sz="2200" b="1"/>
            </a:lvl3pPr>
            <a:lvl4pPr marL="1663963" indent="0">
              <a:buNone/>
              <a:defRPr sz="1900" b="1"/>
            </a:lvl4pPr>
            <a:lvl5pPr marL="2218617" indent="0">
              <a:buNone/>
              <a:defRPr sz="1900" b="1"/>
            </a:lvl5pPr>
            <a:lvl6pPr marL="2773273" indent="0">
              <a:buNone/>
              <a:defRPr sz="1900" b="1"/>
            </a:lvl6pPr>
            <a:lvl7pPr marL="3327928" indent="0">
              <a:buNone/>
              <a:defRPr sz="1900" b="1"/>
            </a:lvl7pPr>
            <a:lvl8pPr marL="3882581" indent="0">
              <a:buNone/>
              <a:defRPr sz="1900" b="1"/>
            </a:lvl8pPr>
            <a:lvl9pPr marL="4437236" indent="0">
              <a:buNone/>
              <a:defRPr sz="19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8047" y="2300737"/>
            <a:ext cx="5375701" cy="417995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080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23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943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094" y="288852"/>
            <a:ext cx="4001161" cy="122929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754941" y="288853"/>
            <a:ext cx="6798805" cy="6191835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08094" y="1518151"/>
            <a:ext cx="4001161" cy="4962537"/>
          </a:xfrm>
        </p:spPr>
        <p:txBody>
          <a:bodyPr/>
          <a:lstStyle>
            <a:lvl1pPr marL="0" indent="0">
              <a:buNone/>
              <a:defRPr sz="1700"/>
            </a:lvl1pPr>
            <a:lvl2pPr marL="554655" indent="0">
              <a:buNone/>
              <a:defRPr sz="1500"/>
            </a:lvl2pPr>
            <a:lvl3pPr marL="1109309" indent="0">
              <a:buNone/>
              <a:defRPr sz="1200"/>
            </a:lvl3pPr>
            <a:lvl4pPr marL="1663963" indent="0">
              <a:buNone/>
              <a:defRPr sz="1100"/>
            </a:lvl4pPr>
            <a:lvl5pPr marL="2218617" indent="0">
              <a:buNone/>
              <a:defRPr sz="1100"/>
            </a:lvl5pPr>
            <a:lvl6pPr marL="2773273" indent="0">
              <a:buNone/>
              <a:defRPr sz="1100"/>
            </a:lvl6pPr>
            <a:lvl7pPr marL="3327928" indent="0">
              <a:buNone/>
              <a:defRPr sz="1100"/>
            </a:lvl7pPr>
            <a:lvl8pPr marL="3882581" indent="0">
              <a:buNone/>
              <a:defRPr sz="1100"/>
            </a:lvl8pPr>
            <a:lvl9pPr marL="4437236" indent="0">
              <a:buNone/>
              <a:defRPr sz="11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306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3805" y="5078414"/>
            <a:ext cx="7297103" cy="59953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2383805" y="648238"/>
            <a:ext cx="7297103" cy="4352925"/>
          </a:xfrm>
        </p:spPr>
        <p:txBody>
          <a:bodyPr/>
          <a:lstStyle>
            <a:lvl1pPr marL="0" indent="0">
              <a:buNone/>
              <a:defRPr sz="3900"/>
            </a:lvl1pPr>
            <a:lvl2pPr marL="554655" indent="0">
              <a:buNone/>
              <a:defRPr sz="3400"/>
            </a:lvl2pPr>
            <a:lvl3pPr marL="1109309" indent="0">
              <a:buNone/>
              <a:defRPr sz="2900"/>
            </a:lvl3pPr>
            <a:lvl4pPr marL="1663963" indent="0">
              <a:buNone/>
              <a:defRPr sz="2400"/>
            </a:lvl4pPr>
            <a:lvl5pPr marL="2218617" indent="0">
              <a:buNone/>
              <a:defRPr sz="2400"/>
            </a:lvl5pPr>
            <a:lvl6pPr marL="2773273" indent="0">
              <a:buNone/>
              <a:defRPr sz="2400"/>
            </a:lvl6pPr>
            <a:lvl7pPr marL="3327928" indent="0">
              <a:buNone/>
              <a:defRPr sz="2400"/>
            </a:lvl7pPr>
            <a:lvl8pPr marL="3882581" indent="0">
              <a:buNone/>
              <a:defRPr sz="2400"/>
            </a:lvl8pPr>
            <a:lvl9pPr marL="4437236" indent="0">
              <a:buNone/>
              <a:defRPr sz="24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2383805" y="5677948"/>
            <a:ext cx="7297103" cy="851440"/>
          </a:xfrm>
        </p:spPr>
        <p:txBody>
          <a:bodyPr/>
          <a:lstStyle>
            <a:lvl1pPr marL="0" indent="0">
              <a:buNone/>
              <a:defRPr sz="1700"/>
            </a:lvl1pPr>
            <a:lvl2pPr marL="554655" indent="0">
              <a:buNone/>
              <a:defRPr sz="1500"/>
            </a:lvl2pPr>
            <a:lvl3pPr marL="1109309" indent="0">
              <a:buNone/>
              <a:defRPr sz="1200"/>
            </a:lvl3pPr>
            <a:lvl4pPr marL="1663963" indent="0">
              <a:buNone/>
              <a:defRPr sz="1100"/>
            </a:lvl4pPr>
            <a:lvl5pPr marL="2218617" indent="0">
              <a:buNone/>
              <a:defRPr sz="1100"/>
            </a:lvl5pPr>
            <a:lvl6pPr marL="2773273" indent="0">
              <a:buNone/>
              <a:defRPr sz="1100"/>
            </a:lvl6pPr>
            <a:lvl7pPr marL="3327928" indent="0">
              <a:buNone/>
              <a:defRPr sz="1100"/>
            </a:lvl7pPr>
            <a:lvl8pPr marL="3882581" indent="0">
              <a:buNone/>
              <a:defRPr sz="1100"/>
            </a:lvl8pPr>
            <a:lvl9pPr marL="4437236" indent="0">
              <a:buNone/>
              <a:defRPr sz="11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98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911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11728995" y="307325"/>
            <a:ext cx="3637994" cy="654786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08678" y="307325"/>
            <a:ext cx="10717620" cy="654786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335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608092" y="290531"/>
            <a:ext cx="10945654" cy="1209146"/>
          </a:xfrm>
          <a:prstGeom prst="rect">
            <a:avLst/>
          </a:prstGeom>
        </p:spPr>
        <p:txBody>
          <a:bodyPr vert="horz" lIns="110931" tIns="55465" rIns="110931" bIns="55465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08092" y="1692806"/>
            <a:ext cx="10945654" cy="4787882"/>
          </a:xfrm>
          <a:prstGeom prst="rect">
            <a:avLst/>
          </a:prstGeom>
        </p:spPr>
        <p:txBody>
          <a:bodyPr vert="horz" lIns="110931" tIns="55465" rIns="110931" bIns="55465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608092" y="6724196"/>
            <a:ext cx="2837762" cy="386255"/>
          </a:xfrm>
          <a:prstGeom prst="rect">
            <a:avLst/>
          </a:prstGeom>
        </p:spPr>
        <p:txBody>
          <a:bodyPr vert="horz" lIns="110931" tIns="55465" rIns="110931" bIns="5546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CBB7A-C934-4919-8B12-20C236A84773}" type="datetimeFigureOut">
              <a:rPr lang="en-US" smtClean="0"/>
              <a:t>2021-06-23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5296" y="6724196"/>
            <a:ext cx="3851249" cy="386255"/>
          </a:xfrm>
          <a:prstGeom prst="rect">
            <a:avLst/>
          </a:prstGeom>
        </p:spPr>
        <p:txBody>
          <a:bodyPr vert="horz" lIns="110931" tIns="55465" rIns="110931" bIns="5546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15984" y="6724196"/>
            <a:ext cx="2837762" cy="386255"/>
          </a:xfrm>
          <a:prstGeom prst="rect">
            <a:avLst/>
          </a:prstGeom>
        </p:spPr>
        <p:txBody>
          <a:bodyPr vert="horz" lIns="110931" tIns="55465" rIns="110931" bIns="5546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84A20-B7C2-45D2-846F-3DCEEC7E6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265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110930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5991" indent="-415991" algn="l" defTabSz="1109309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1313" indent="-346658" algn="l" defTabSz="1109309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86637" indent="-277326" algn="l" defTabSz="110930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41291" indent="-277326" algn="l" defTabSz="110930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95945" indent="-277326" algn="l" defTabSz="110930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0599" indent="-277326" algn="l" defTabSz="110930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05254" indent="-277326" algn="l" defTabSz="110930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59909" indent="-277326" algn="l" defTabSz="110930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14562" indent="-277326" algn="l" defTabSz="110930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4655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09309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963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18617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3273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27928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82581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37236" algn="l" defTabSz="11093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D:\งานก็อต\งบประมาณปี 2564\โครงการทฤษฎีใหม่\ประชุม\ประชุมคทง.พัฒนาอาชีพฯ 8 มิย 64\4516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944" t="37706" r="14385" b="45725"/>
          <a:stretch/>
        </p:blipFill>
        <p:spPr bwMode="auto">
          <a:xfrm>
            <a:off x="58225" y="960437"/>
            <a:ext cx="5184494" cy="397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สี่เหลี่ยมผืนผ้า 3"/>
          <p:cNvSpPr/>
          <p:nvPr/>
        </p:nvSpPr>
        <p:spPr>
          <a:xfrm>
            <a:off x="5208588" y="1189037"/>
            <a:ext cx="6324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การประชุมชี้แจงแนวทางการดำเนินงาน </a:t>
            </a:r>
            <a:endParaRPr lang="th-TH" sz="4000" b="1" dirty="0">
              <a:ln w="190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4000" b="1" dirty="0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การส่งเสริม</a:t>
            </a:r>
            <a:r>
              <a:rPr lang="th-TH" sz="4000" b="1" dirty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พัฒนาอาชีพและการตลาด</a:t>
            </a:r>
          </a:p>
          <a:p>
            <a:r>
              <a:rPr lang="th-TH" sz="4000" b="1" dirty="0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โครงการ </a:t>
            </a:r>
            <a:r>
              <a:rPr lang="th-TH" sz="4000" b="1" dirty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</a:t>
            </a:r>
            <a:r>
              <a:rPr lang="th-TH" sz="4000" b="1" dirty="0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ใหม่</a:t>
            </a:r>
            <a:endParaRPr lang="th-TH" sz="4000" b="1" dirty="0">
              <a:ln w="190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cxnSp>
        <p:nvCxnSpPr>
          <p:cNvPr id="7" name="ตัวเชื่อมต่อตรง 6"/>
          <p:cNvCxnSpPr/>
          <p:nvPr/>
        </p:nvCxnSpPr>
        <p:spPr>
          <a:xfrm>
            <a:off x="5242719" y="3246437"/>
            <a:ext cx="64008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5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10881" y="88075"/>
            <a:ext cx="1380065" cy="1337392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6" name="สี่เหลี่ยมผืนผ้า 15"/>
          <p:cNvSpPr/>
          <p:nvPr/>
        </p:nvSpPr>
        <p:spPr>
          <a:xfrm>
            <a:off x="5257334" y="3409601"/>
            <a:ext cx="6399679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วันพฤหัสบดีที่ 24 </a:t>
            </a: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มิถุนายน 2564 เวลา </a:t>
            </a:r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10.30 </a:t>
            </a: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น.</a:t>
            </a:r>
            <a:endParaRPr lang="en-US" sz="2800" b="1" dirty="0"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ผ่านระบบทางไกลออนไลน์ </a:t>
            </a:r>
            <a:r>
              <a:rPr lang="en-US" sz="2800" b="1" dirty="0" smtClean="0">
                <a:effectLst/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Application Zoom</a:t>
            </a:r>
            <a:endParaRPr lang="en-US" sz="2800" b="1" dirty="0"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ณ ห้องประชุม 123 กระทรวง</a:t>
            </a: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เกษตรและสหกรณ์</a:t>
            </a:r>
            <a:endParaRPr lang="en-US" sz="2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9" name="Picture 4" descr="D:\GotGi ToTo\work\รูปติดบัตร\asian-farmer-silhouette-vector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" y="5056711"/>
            <a:ext cx="12150375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94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กลุ่ม 10"/>
          <p:cNvGrpSpPr/>
          <p:nvPr/>
        </p:nvGrpSpPr>
        <p:grpSpPr>
          <a:xfrm>
            <a:off x="823119" y="427036"/>
            <a:ext cx="6812220" cy="876302"/>
            <a:chOff x="830498" y="427036"/>
            <a:chExt cx="6812220" cy="876302"/>
          </a:xfrm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928094" y="531812"/>
            <a:ext cx="67072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4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ระเบียบวาระการประชุม ครั้งที่ 1/2564</a:t>
            </a:r>
            <a:endParaRPr lang="en-US" sz="4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1087873" y="1417637"/>
            <a:ext cx="1070804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spcAft>
                <a:spcPts val="0"/>
              </a:spcAft>
            </a:pP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ระเบียบวาระที่ </a:t>
            </a:r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1	เรื่อง</a:t>
            </a: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ประธานแจ้งที่ประชุมทราบ</a:t>
            </a:r>
            <a:r>
              <a:rPr lang="en-US" sz="24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	</a:t>
            </a:r>
            <a:endParaRPr lang="th-TH" sz="2400" b="1" dirty="0" smtClean="0">
              <a:latin typeface="TH SarabunIT๙" panose="020B0500040200020003" pitchFamily="34" charset="-34"/>
              <a:ea typeface="Cordia New"/>
              <a:cs typeface="TH SarabunIT๙" panose="020B0500040200020003" pitchFamily="34" charset="-34"/>
            </a:endParaRPr>
          </a:p>
          <a:p>
            <a:pPr algn="thaiDist">
              <a:spcAft>
                <a:spcPts val="0"/>
              </a:spcAft>
            </a:pPr>
            <a:r>
              <a:rPr lang="en-US" sz="24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		 </a:t>
            </a:r>
            <a:endParaRPr lang="th-TH" sz="2400" b="1" dirty="0">
              <a:latin typeface="TH SarabunIT๙" panose="020B0500040200020003" pitchFamily="34" charset="-34"/>
              <a:ea typeface="Cordia New"/>
              <a:cs typeface="TH SarabunIT๙" panose="020B0500040200020003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ระเบียบ</a:t>
            </a: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วาระที่ </a:t>
            </a:r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2</a:t>
            </a:r>
            <a:r>
              <a:rPr lang="en-US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	</a:t>
            </a: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เรื่อง</a:t>
            </a:r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เพื่อทราบ</a:t>
            </a:r>
            <a:r>
              <a:rPr lang="th-TH" sz="2800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 </a:t>
            </a:r>
            <a:r>
              <a:rPr lang="th-TH" sz="2800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	</a:t>
            </a:r>
            <a:r>
              <a:rPr lang="th-TH" sz="2400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			</a:t>
            </a:r>
            <a:endParaRPr lang="en-US" sz="2400" dirty="0" smtClean="0">
              <a:latin typeface="TH SarabunIT๙" panose="020B0500040200020003" pitchFamily="34" charset="-34"/>
              <a:ea typeface="Cordia New"/>
              <a:cs typeface="TH SarabunIT๙" panose="020B0500040200020003" pitchFamily="34" charset="-34"/>
            </a:endParaRPr>
          </a:p>
          <a:p>
            <a:pPr marL="1620520" indent="-248920">
              <a:spcAft>
                <a:spcPts val="0"/>
              </a:spcAft>
            </a:pPr>
            <a:r>
              <a:rPr lang="en-US" sz="2800" dirty="0" smtClean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		</a:t>
            </a: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2.1 คำสั่งคณะกรรมการบริหารงานโครงการ 1 ตำบล 1 กลุ่มเกษตรทฤษฎีใหม่</a:t>
            </a:r>
          </a:p>
          <a:p>
            <a:pPr marL="1620520" indent="-248920">
              <a:spcAft>
                <a:spcPts val="0"/>
              </a:spcAft>
            </a:pP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</a:t>
            </a:r>
            <a:r>
              <a:rPr lang="th-TH" sz="2800" dirty="0" smtClean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     ด้าน</a:t>
            </a: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การพัฒนาอาชีพและการตลาด ที่ 001/2564 ลงวันที่ </a:t>
            </a:r>
            <a:r>
              <a:rPr lang="th-TH" sz="2800" dirty="0" smtClean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12 </a:t>
            </a: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พฤษภาคม 2564 </a:t>
            </a:r>
          </a:p>
          <a:p>
            <a:pPr marL="1620520" indent="-248920">
              <a:spcAft>
                <a:spcPts val="0"/>
              </a:spcAft>
            </a:pP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</a:t>
            </a:r>
            <a:r>
              <a:rPr lang="th-TH" sz="2800" dirty="0" smtClean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      เรื่อง </a:t>
            </a: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แต่งตั้งคณะอนุกรรมการภายใต้โครงการ 1 ตำบล 1 กลุ่มเกษตรทฤษฎีใหม่ </a:t>
            </a:r>
          </a:p>
          <a:p>
            <a:pPr marL="1620520" indent="-248920">
              <a:spcAft>
                <a:spcPts val="0"/>
              </a:spcAft>
            </a:pP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</a:t>
            </a:r>
            <a:r>
              <a:rPr lang="th-TH" sz="2800" dirty="0" smtClean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     ด้าน</a:t>
            </a: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การพัฒนาอาชีพและการตลาด</a:t>
            </a:r>
          </a:p>
          <a:p>
            <a:pPr marL="1619250" indent="615950">
              <a:spcAft>
                <a:spcPts val="0"/>
              </a:spcAft>
            </a:pP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2.2 มติที่ประชุมคณะอนุกรรมการภายใต้โครงการ 1 ตำบล 1 กลุ่มเกษตรทฤษฎีใหม่ 	      ด้านพัฒนาอาชีพและการตลาด</a:t>
            </a:r>
          </a:p>
          <a:p>
            <a:pPr marL="1619250" indent="615950">
              <a:spcAft>
                <a:spcPts val="0"/>
              </a:spcAft>
            </a:pP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2.3 ชี้แจงแนวทางการดำเนินงานส่งเสริม พัฒนาอาชีพ และการตลาด</a:t>
            </a:r>
          </a:p>
          <a:p>
            <a:pPr marL="1620520" indent="-248920">
              <a:spcAft>
                <a:spcPts val="0"/>
              </a:spcAft>
            </a:pP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</a:t>
            </a:r>
            <a:r>
              <a:rPr lang="th-TH" sz="2800" dirty="0" smtClean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      โครงการ </a:t>
            </a:r>
            <a:r>
              <a:rPr lang="th-TH" sz="2800" dirty="0"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1 ตำบล 1 กลุ่มเกษตรทฤษฎีใหม่</a:t>
            </a:r>
          </a:p>
          <a:p>
            <a:pPr marL="635" indent="1349375" fontAlgn="t">
              <a:spcAft>
                <a:spcPts val="0"/>
              </a:spcAft>
            </a:pPr>
            <a:endParaRPr lang="en-US" sz="1800" dirty="0" smtClean="0">
              <a:latin typeface="TH SarabunIT๙" pitchFamily="34" charset="-34"/>
              <a:ea typeface="Calibri"/>
              <a:cs typeface="TH SarabunIT๙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 ระเบียบ</a:t>
            </a: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วาระที่ </a:t>
            </a:r>
            <a:r>
              <a:rPr lang="th-TH" sz="2800" b="1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3</a:t>
            </a:r>
            <a:r>
              <a:rPr lang="en-US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	</a:t>
            </a:r>
            <a:r>
              <a:rPr lang="th-TH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เรื่องอื่น ๆ (ถ้ามี) </a:t>
            </a:r>
            <a:r>
              <a:rPr lang="en-US" sz="28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	</a:t>
            </a:r>
            <a:r>
              <a:rPr lang="en-US" sz="2400" b="1" dirty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			</a:t>
            </a:r>
            <a:endParaRPr lang="en-US" sz="2400" dirty="0"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	             2</a:t>
            </a:r>
            <a:endParaRPr lang="en-US" sz="1800" b="1" dirty="0">
              <a:solidFill>
                <a:prstClr val="black"/>
              </a:solidFill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76" y="180761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265669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กลุ่ม 2"/>
          <p:cNvGrpSpPr/>
          <p:nvPr/>
        </p:nvGrpSpPr>
        <p:grpSpPr>
          <a:xfrm>
            <a:off x="-24607" y="1312040"/>
            <a:ext cx="5800726" cy="1015663"/>
            <a:chOff x="823119" y="403022"/>
            <a:chExt cx="7474879" cy="900316"/>
          </a:xfrm>
        </p:grpSpPr>
        <p:grpSp>
          <p:nvGrpSpPr>
            <p:cNvPr id="11" name="กลุ่ม 10"/>
            <p:cNvGrpSpPr/>
            <p:nvPr/>
          </p:nvGrpSpPr>
          <p:grpSpPr>
            <a:xfrm>
              <a:off x="823119" y="427036"/>
              <a:ext cx="6812220" cy="876302"/>
              <a:chOff x="830498" y="427036"/>
              <a:chExt cx="6812220" cy="876302"/>
            </a:xfrm>
          </p:grpSpPr>
          <p:sp>
            <p:nvSpPr>
              <p:cNvPr id="8" name="สี่เหลี่ยมผืนผ้า 7"/>
              <p:cNvSpPr/>
              <p:nvPr/>
            </p:nvSpPr>
            <p:spPr>
              <a:xfrm>
                <a:off x="830498" y="427037"/>
                <a:ext cx="6393421" cy="87630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10" name="วงรี 9"/>
              <p:cNvSpPr/>
              <p:nvPr/>
            </p:nvSpPr>
            <p:spPr>
              <a:xfrm>
                <a:off x="6880718" y="427036"/>
                <a:ext cx="762000" cy="87630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sp>
          <p:nvSpPr>
            <p:cNvPr id="9" name="สี่เหลี่ยมผืนผ้า 8"/>
            <p:cNvSpPr/>
            <p:nvPr/>
          </p:nvSpPr>
          <p:spPr>
            <a:xfrm>
              <a:off x="2076227" y="403022"/>
              <a:ext cx="6221771" cy="8296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109309">
                <a:spcBef>
                  <a:spcPct val="0"/>
                </a:spcBef>
              </a:pPr>
              <a:r>
                <a:rPr lang="th-TH" sz="60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ระเบียบ</a:t>
              </a:r>
              <a:r>
                <a:rPr lang="th-TH" sz="6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วาระที่ 1</a:t>
              </a:r>
              <a:endParaRPr lang="en-US" sz="6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endParaRPr>
            </a:p>
          </p:txBody>
        </p:sp>
      </p:grp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76" y="180761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5" name="Picture 4" descr="D:\GotGi ToTo\work\รูปติดบัตร\asian-farmer-silhouette-vector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93950"/>
            <a:ext cx="12161838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สี่เหลี่ยมผืนผ้า 15"/>
          <p:cNvSpPr/>
          <p:nvPr/>
        </p:nvSpPr>
        <p:spPr>
          <a:xfrm>
            <a:off x="60776" y="6904037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24 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มิถุนายน 2564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	             3</a:t>
            </a:r>
            <a:endParaRPr lang="en-US" sz="1800" b="1" dirty="0">
              <a:solidFill>
                <a:prstClr val="black"/>
              </a:solidFill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2423319" y="3017837"/>
            <a:ext cx="9296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spcAft>
                <a:spcPts val="0"/>
              </a:spcAft>
              <a:tabLst>
                <a:tab pos="1828800" algn="l"/>
              </a:tabLst>
            </a:pPr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เรื่องประธานแจ้งที่ประชุม</a:t>
            </a:r>
            <a:r>
              <a:rPr lang="th-TH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ทราบ</a:t>
            </a:r>
            <a:endParaRPr lang="th-TH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Cordia New"/>
              <a:cs typeface="TH SarabunIT๙" panose="020B0500040200020003" pitchFamily="34" charset="-34"/>
            </a:endParaRPr>
          </a:p>
        </p:txBody>
      </p:sp>
      <p:cxnSp>
        <p:nvCxnSpPr>
          <p:cNvPr id="18" name="ตัวเชื่อมต่อตรง 17"/>
          <p:cNvCxnSpPr/>
          <p:nvPr/>
        </p:nvCxnSpPr>
        <p:spPr>
          <a:xfrm>
            <a:off x="2423319" y="4465637"/>
            <a:ext cx="91440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56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กลุ่ม 2"/>
          <p:cNvGrpSpPr/>
          <p:nvPr/>
        </p:nvGrpSpPr>
        <p:grpSpPr>
          <a:xfrm>
            <a:off x="-24607" y="1001304"/>
            <a:ext cx="5800726" cy="1015663"/>
            <a:chOff x="823119" y="403022"/>
            <a:chExt cx="7474879" cy="900316"/>
          </a:xfrm>
        </p:grpSpPr>
        <p:grpSp>
          <p:nvGrpSpPr>
            <p:cNvPr id="11" name="กลุ่ม 10"/>
            <p:cNvGrpSpPr/>
            <p:nvPr/>
          </p:nvGrpSpPr>
          <p:grpSpPr>
            <a:xfrm>
              <a:off x="823119" y="427036"/>
              <a:ext cx="6812220" cy="876302"/>
              <a:chOff x="830498" y="427036"/>
              <a:chExt cx="6812220" cy="876302"/>
            </a:xfrm>
          </p:grpSpPr>
          <p:sp>
            <p:nvSpPr>
              <p:cNvPr id="8" name="สี่เหลี่ยมผืนผ้า 7"/>
              <p:cNvSpPr/>
              <p:nvPr/>
            </p:nvSpPr>
            <p:spPr>
              <a:xfrm>
                <a:off x="830498" y="427037"/>
                <a:ext cx="6393421" cy="87630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10" name="วงรี 9"/>
              <p:cNvSpPr/>
              <p:nvPr/>
            </p:nvSpPr>
            <p:spPr>
              <a:xfrm>
                <a:off x="6880718" y="427036"/>
                <a:ext cx="762000" cy="87630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sp>
          <p:nvSpPr>
            <p:cNvPr id="9" name="สี่เหลี่ยมผืนผ้า 8"/>
            <p:cNvSpPr/>
            <p:nvPr/>
          </p:nvSpPr>
          <p:spPr>
            <a:xfrm>
              <a:off x="2076227" y="403022"/>
              <a:ext cx="6221771" cy="8296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109309">
                <a:spcBef>
                  <a:spcPct val="0"/>
                </a:spcBef>
              </a:pPr>
              <a:r>
                <a:rPr lang="th-TH" sz="60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ระเบียบ</a:t>
              </a:r>
              <a:r>
                <a:rPr lang="th-TH" sz="6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วาระที่ 2</a:t>
              </a:r>
              <a:endParaRPr lang="en-US" sz="6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endParaRPr>
            </a:p>
          </p:txBody>
        </p:sp>
      </p:grpSp>
      <p:sp>
        <p:nvSpPr>
          <p:cNvPr id="2" name="สี่เหลี่ยมผืนผ้า 1"/>
          <p:cNvSpPr/>
          <p:nvPr/>
        </p:nvSpPr>
        <p:spPr>
          <a:xfrm>
            <a:off x="1932895" y="2069207"/>
            <a:ext cx="9601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spcAft>
                <a:spcPts val="0"/>
              </a:spcAft>
              <a:tabLst>
                <a:tab pos="1828800" algn="l"/>
              </a:tabLst>
            </a:pPr>
            <a:r>
              <a:rPr lang="th-TH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เรื่อง</a:t>
            </a: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เพื่อทราบ</a:t>
            </a:r>
          </a:p>
          <a:p>
            <a:pPr indent="514350">
              <a:spcAft>
                <a:spcPts val="0"/>
              </a:spcAft>
            </a:pPr>
            <a:r>
              <a:rPr lang="th-TH" sz="2800" spc="-30" dirty="0" smtClean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2.1 </a:t>
            </a:r>
            <a:r>
              <a:rPr lang="th-TH" sz="2800" spc="-3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คำสั่งคณะกรรมการบริหารงานโครงการ 1 ตำบล 1 กลุ่มเกษตรทฤษฎีใหม่ ที่ 001/2564</a:t>
            </a:r>
            <a:r>
              <a:rPr lang="th-TH" sz="280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</a:t>
            </a:r>
            <a:endParaRPr lang="th-TH" sz="2800" dirty="0" smtClean="0">
              <a:solidFill>
                <a:prstClr val="black"/>
              </a:solidFill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indent="514350">
              <a:spcAft>
                <a:spcPts val="0"/>
              </a:spcAft>
            </a:pPr>
            <a:r>
              <a:rPr lang="th-TH" sz="280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ลง</a:t>
            </a:r>
            <a:r>
              <a:rPr lang="th-TH" sz="280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วันที่ 12 พฤษภาคม 2564 เรื่อง แต่งตั้งคณะอนุกรรมการภายใต้โครงการ 1 ตำบล </a:t>
            </a:r>
            <a:endParaRPr lang="th-TH" sz="2800" dirty="0" smtClean="0">
              <a:solidFill>
                <a:prstClr val="black"/>
              </a:solidFill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indent="514350">
              <a:spcAft>
                <a:spcPts val="0"/>
              </a:spcAft>
            </a:pPr>
            <a:r>
              <a:rPr lang="th-TH" sz="280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1 </a:t>
            </a:r>
            <a:r>
              <a:rPr lang="th-TH" sz="280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กลุ่มเกษตรทฤษฎีใหม่ </a:t>
            </a:r>
            <a:endParaRPr lang="th-TH" sz="2800" dirty="0" smtClean="0">
              <a:solidFill>
                <a:prstClr val="black"/>
              </a:solidFill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indent="514350">
              <a:spcAft>
                <a:spcPts val="0"/>
              </a:spcAft>
            </a:pPr>
            <a:r>
              <a:rPr lang="th-TH" sz="2800" dirty="0" smtClean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2.2 </a:t>
            </a:r>
            <a:r>
              <a:rPr lang="th-TH" sz="280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มติที่ประชุมคณะอนุกรรมการภายใต้โครงการ 1 ตำบล 1 กลุ่มเกษตรทฤษฎีใหม่ 	      </a:t>
            </a:r>
            <a:r>
              <a:rPr lang="th-TH" sz="2800" dirty="0" smtClean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</a:t>
            </a:r>
          </a:p>
          <a:p>
            <a:pPr indent="514350">
              <a:spcAft>
                <a:spcPts val="0"/>
              </a:spcAft>
            </a:pPr>
            <a:r>
              <a:rPr lang="th-TH" sz="280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ด้าน</a:t>
            </a:r>
            <a:r>
              <a:rPr lang="th-TH" sz="2800" dirty="0">
                <a:solidFill>
                  <a:prstClr val="black"/>
                </a:solidFill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พัฒนาอาชีพและการตลาด</a:t>
            </a:r>
          </a:p>
          <a:p>
            <a:pPr lvl="0" indent="514350"/>
            <a:r>
              <a:rPr lang="th-TH" sz="2800" spc="-30" dirty="0" smtClean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2.3 </a:t>
            </a:r>
            <a:r>
              <a:rPr lang="th-TH" sz="2800" spc="-30" dirty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ชี้แจง</a:t>
            </a:r>
            <a:r>
              <a:rPr lang="th-TH" sz="2800" spc="-30" dirty="0" smtClean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แนวทางการปฏิบัติงานส่งเสริม </a:t>
            </a:r>
            <a:r>
              <a:rPr lang="th-TH" sz="2800" spc="-30" dirty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พัฒนาอาชีพ และ</a:t>
            </a:r>
            <a:r>
              <a:rPr lang="th-TH" sz="2800" spc="-30" dirty="0" smtClean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การตลาดโครงการ </a:t>
            </a:r>
            <a:r>
              <a:rPr lang="th-TH" sz="2800" spc="-30" dirty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1 ตำบล </a:t>
            </a:r>
            <a:br>
              <a:rPr lang="th-TH" sz="2800" spc="-30" dirty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</a:br>
            <a:r>
              <a:rPr lang="th-TH" sz="2800" spc="-30" dirty="0" smtClean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             1 </a:t>
            </a:r>
            <a:r>
              <a:rPr lang="th-TH" sz="2800" spc="-30" dirty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กลุ่มเกษตรทฤษฎี</a:t>
            </a:r>
            <a:r>
              <a:rPr lang="th-TH" sz="2800" spc="-30" dirty="0" smtClean="0">
                <a:solidFill>
                  <a:prstClr val="black"/>
                </a:solidFill>
                <a:latin typeface="TH SarabunIT๙" pitchFamily="34" charset="-34"/>
                <a:ea typeface="Calibri"/>
                <a:cs typeface="TH SarabunIT๙" pitchFamily="34" charset="-34"/>
              </a:rPr>
              <a:t>ใหม่</a:t>
            </a: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76" y="180761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cxnSp>
        <p:nvCxnSpPr>
          <p:cNvPr id="15" name="ตัวเชื่อมต่อตรง 14"/>
          <p:cNvCxnSpPr/>
          <p:nvPr/>
        </p:nvCxnSpPr>
        <p:spPr>
          <a:xfrm>
            <a:off x="2423319" y="5626781"/>
            <a:ext cx="91440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6" name="Picture 4" descr="D:\GotGi ToTo\work\รูปติดบัตร\asian-farmer-silhouette-vector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4" y="5076598"/>
            <a:ext cx="12161838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สี่เหลี่ยมผืนผ้า 16"/>
          <p:cNvSpPr/>
          <p:nvPr/>
        </p:nvSpPr>
        <p:spPr>
          <a:xfrm>
            <a:off x="60776" y="6904037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24 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มิถุนายน 2564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	             4</a:t>
            </a:r>
            <a:endParaRPr lang="en-US" sz="1800" b="1" dirty="0">
              <a:solidFill>
                <a:prstClr val="black"/>
              </a:solidFill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904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2347119" y="2484437"/>
            <a:ext cx="92964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2.1 </a:t>
            </a:r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คำสั่งคณะกรรมการบริหารงานโครงการ 1 ตำบล 1 กลุ่มเกษตรทฤษฎีใหม่ ที่ 001/2564 </a:t>
            </a:r>
          </a:p>
          <a:p>
            <a:pPr lvl="0"/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ลงวันที่ 12 พฤษภาคม 2564 เรื่อง แต่งตั้งคณะอนุกรรมการภายใต้โครงการ 1 ตำบล </a:t>
            </a:r>
          </a:p>
          <a:p>
            <a:pPr lvl="0"/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 1 กลุ่มเกษตรทฤษฎี</a:t>
            </a:r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ใหม่ ด้านการพัฒนาอาชีพและการตลาด</a:t>
            </a:r>
          </a:p>
          <a:p>
            <a:pPr lvl="0"/>
            <a:endParaRPr lang="th-TH" sz="2800" dirty="0" smtClean="0">
              <a:ea typeface="Cordia New"/>
              <a:cs typeface="TH SarabunIT๙"/>
            </a:endParaRPr>
          </a:p>
          <a:p>
            <a:pPr lvl="0"/>
            <a:r>
              <a:rPr lang="th-TH" sz="2800" dirty="0">
                <a:ea typeface="Cordia New"/>
                <a:cs typeface="TH SarabunIT๙"/>
              </a:rPr>
              <a:t> </a:t>
            </a:r>
            <a:r>
              <a:rPr lang="th-TH" sz="2800" dirty="0" smtClean="0">
                <a:ea typeface="Cordia New"/>
                <a:cs typeface="TH SarabunIT๙"/>
              </a:rPr>
              <a:t>      (</a:t>
            </a:r>
            <a:r>
              <a:rPr lang="th-TH" sz="2800" dirty="0">
                <a:ea typeface="Cordia New"/>
                <a:cs typeface="TH SarabunIT๙"/>
              </a:rPr>
              <a:t>รายละเอียดตามเอกสารแนบ 1)</a:t>
            </a:r>
            <a:endParaRPr lang="th-TH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lvl="0"/>
            <a:endParaRPr lang="th-TH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76" y="180761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cxnSp>
        <p:nvCxnSpPr>
          <p:cNvPr id="15" name="ตัวเชื่อมต่อตรง 14"/>
          <p:cNvCxnSpPr/>
          <p:nvPr/>
        </p:nvCxnSpPr>
        <p:spPr>
          <a:xfrm>
            <a:off x="2499519" y="4999037"/>
            <a:ext cx="93726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1" name="Picture 4" descr="D:\GotGi ToTo\work\รูปติดบัตร\asian-farmer-silhouette-vector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62084"/>
            <a:ext cx="12161838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60776" y="6904037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24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	             5</a:t>
            </a:r>
            <a:endParaRPr lang="en-US" sz="1800" b="1" dirty="0">
              <a:solidFill>
                <a:prstClr val="black"/>
              </a:solidFill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-24607" y="1128108"/>
            <a:ext cx="5800726" cy="1015663"/>
            <a:chOff x="823119" y="377264"/>
            <a:chExt cx="7474879" cy="926074"/>
          </a:xfrm>
        </p:grpSpPr>
        <p:grpSp>
          <p:nvGrpSpPr>
            <p:cNvPr id="9" name="กลุ่ม 8"/>
            <p:cNvGrpSpPr/>
            <p:nvPr/>
          </p:nvGrpSpPr>
          <p:grpSpPr>
            <a:xfrm>
              <a:off x="823119" y="427036"/>
              <a:ext cx="6812220" cy="876302"/>
              <a:chOff x="830498" y="427036"/>
              <a:chExt cx="6812220" cy="876302"/>
            </a:xfrm>
          </p:grpSpPr>
          <p:sp>
            <p:nvSpPr>
              <p:cNvPr id="11" name="สี่เหลี่ยมผืนผ้า 10"/>
              <p:cNvSpPr/>
              <p:nvPr/>
            </p:nvSpPr>
            <p:spPr>
              <a:xfrm>
                <a:off x="830498" y="427037"/>
                <a:ext cx="6393421" cy="87630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12" name="วงรี 11"/>
              <p:cNvSpPr/>
              <p:nvPr/>
            </p:nvSpPr>
            <p:spPr>
              <a:xfrm>
                <a:off x="6880718" y="427036"/>
                <a:ext cx="762000" cy="87630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sp>
          <p:nvSpPr>
            <p:cNvPr id="10" name="สี่เหลี่ยมผืนผ้า 9"/>
            <p:cNvSpPr/>
            <p:nvPr/>
          </p:nvSpPr>
          <p:spPr>
            <a:xfrm>
              <a:off x="2076227" y="377264"/>
              <a:ext cx="6221771" cy="8296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109309">
                <a:spcBef>
                  <a:spcPct val="0"/>
                </a:spcBef>
              </a:pPr>
              <a:r>
                <a:rPr lang="th-TH" sz="60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ระเบียบ</a:t>
              </a:r>
              <a:r>
                <a:rPr lang="th-TH" sz="6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วาระที่ 2.1</a:t>
              </a:r>
              <a:endParaRPr lang="en-US" sz="6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351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2423319" y="2743577"/>
            <a:ext cx="929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2.2 </a:t>
            </a:r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มติที่ประชุมคณะอนุกรรมการภายใต้โครงการ 1 ตำบล 1 กลุ่มเกษตรทฤษฎีใหม่ </a:t>
            </a: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lvl="0" indent="457200"/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ด้าน</a:t>
            </a:r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พัฒนาอาชีพและการตลาด</a:t>
            </a:r>
            <a:endParaRPr lang="th-TH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76" y="180761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cxnSp>
        <p:nvCxnSpPr>
          <p:cNvPr id="15" name="ตัวเชื่อมต่อตรง 14"/>
          <p:cNvCxnSpPr/>
          <p:nvPr/>
        </p:nvCxnSpPr>
        <p:spPr>
          <a:xfrm>
            <a:off x="2499519" y="4465637"/>
            <a:ext cx="93726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1" name="Picture 4" descr="D:\GotGi ToTo\work\รูปติดบัตร\asian-farmer-silhouette-vector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93950"/>
            <a:ext cx="12161838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60776" y="6904037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24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	             6</a:t>
            </a:r>
            <a:endParaRPr lang="en-US" sz="1800" b="1" dirty="0">
              <a:solidFill>
                <a:prstClr val="black"/>
              </a:solidFill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-24607" y="1128108"/>
            <a:ext cx="5800726" cy="1015663"/>
            <a:chOff x="823119" y="377264"/>
            <a:chExt cx="7474879" cy="926074"/>
          </a:xfrm>
        </p:grpSpPr>
        <p:grpSp>
          <p:nvGrpSpPr>
            <p:cNvPr id="9" name="กลุ่ม 8"/>
            <p:cNvGrpSpPr/>
            <p:nvPr/>
          </p:nvGrpSpPr>
          <p:grpSpPr>
            <a:xfrm>
              <a:off x="823119" y="427036"/>
              <a:ext cx="6812220" cy="876302"/>
              <a:chOff x="830498" y="427036"/>
              <a:chExt cx="6812220" cy="876302"/>
            </a:xfrm>
          </p:grpSpPr>
          <p:sp>
            <p:nvSpPr>
              <p:cNvPr id="11" name="สี่เหลี่ยมผืนผ้า 10"/>
              <p:cNvSpPr/>
              <p:nvPr/>
            </p:nvSpPr>
            <p:spPr>
              <a:xfrm>
                <a:off x="830498" y="427037"/>
                <a:ext cx="6393421" cy="87630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12" name="วงรี 11"/>
              <p:cNvSpPr/>
              <p:nvPr/>
            </p:nvSpPr>
            <p:spPr>
              <a:xfrm>
                <a:off x="6880718" y="427036"/>
                <a:ext cx="762000" cy="87630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sp>
          <p:nvSpPr>
            <p:cNvPr id="10" name="สี่เหลี่ยมผืนผ้า 9"/>
            <p:cNvSpPr/>
            <p:nvPr/>
          </p:nvSpPr>
          <p:spPr>
            <a:xfrm>
              <a:off x="2076227" y="377264"/>
              <a:ext cx="6221771" cy="8296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109309">
                <a:spcBef>
                  <a:spcPct val="0"/>
                </a:spcBef>
              </a:pPr>
              <a:r>
                <a:rPr lang="th-TH" sz="60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ระเบียบ</a:t>
              </a:r>
              <a:r>
                <a:rPr lang="th-TH" sz="6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วาระที่ 2.2</a:t>
              </a:r>
              <a:endParaRPr lang="en-US" sz="6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742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3"/>
            <a:ext cx="11033919" cy="899851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90877"/>
            <a:ext cx="9067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24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มติที่ประชุมคณะอนุกรรมการภายใต้โครงการ 1 ตำบล 1 กลุ่มเกษตรทฤษฎีใหม่ </a:t>
            </a:r>
          </a:p>
          <a:p>
            <a:pPr lvl="0" defTabSz="1109309">
              <a:spcBef>
                <a:spcPct val="0"/>
              </a:spcBef>
            </a:pPr>
            <a:r>
              <a:rPr lang="th-TH" sz="24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24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พัฒนาอาชีพและการตลาด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24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	              7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5"/>
            <a:ext cx="1508919" cy="880978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129440"/>
            <a:ext cx="11279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tabLst>
                <a:tab pos="1828800" algn="l"/>
              </a:tabLst>
            </a:pP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2.2</a:t>
            </a:r>
            <a:endParaRPr lang="en-US" sz="4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949590" y="1318637"/>
            <a:ext cx="1092252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thaiDist"/>
            <a:r>
              <a:rPr lang="th-TH" sz="2800" b="1" u="sng" dirty="0">
                <a:ea typeface="Cordia New"/>
                <a:cs typeface="TH SarabunIT๙"/>
              </a:rPr>
              <a:t>คณะอนุกรรมการภายใต้โครงการ 1 ตำบล 1 กลุ่มเกษตรทฤษฎีใหม่ ด้านพัฒนาอาชีพและการตลาด</a:t>
            </a:r>
            <a:r>
              <a:rPr lang="th-TH" sz="2800" dirty="0">
                <a:ea typeface="Cordia New"/>
                <a:cs typeface="TH SarabunIT๙"/>
              </a:rPr>
              <a:t> </a:t>
            </a:r>
            <a:endParaRPr lang="th-TH" sz="2800" dirty="0" smtClean="0">
              <a:ea typeface="Cordia New"/>
              <a:cs typeface="TH SarabunIT๙"/>
            </a:endParaRPr>
          </a:p>
          <a:p>
            <a:r>
              <a:rPr lang="th-TH" sz="2800" dirty="0" smtClean="0">
                <a:ea typeface="Cordia New"/>
                <a:cs typeface="TH SarabunIT๙"/>
              </a:rPr>
              <a:t>ได้</a:t>
            </a:r>
            <a:r>
              <a:rPr lang="th-TH" sz="2800" dirty="0">
                <a:ea typeface="Cordia New"/>
                <a:cs typeface="TH SarabunIT๙"/>
              </a:rPr>
              <a:t>ดำเนินการประชุมแล้ว 2 ครั้ง ดังนี้</a:t>
            </a:r>
            <a:endParaRPr lang="en-US" sz="1800" dirty="0">
              <a:ea typeface="Calibri"/>
              <a:cs typeface="Angsana New"/>
            </a:endParaRPr>
          </a:p>
          <a:p>
            <a:pPr indent="914400" algn="thaiDist"/>
            <a:r>
              <a:rPr lang="th-TH" sz="2800" b="1" dirty="0" smtClean="0">
                <a:ea typeface="Cordia New"/>
                <a:cs typeface="TH SarabunIT๙"/>
              </a:rPr>
              <a:t>ครั้ง</a:t>
            </a:r>
            <a:r>
              <a:rPr lang="th-TH" sz="2800" b="1" dirty="0">
                <a:ea typeface="Cordia New"/>
                <a:cs typeface="TH SarabunIT๙"/>
              </a:rPr>
              <a:t>ที่ 1</a:t>
            </a:r>
            <a:r>
              <a:rPr lang="th-TH" sz="2800" dirty="0">
                <a:ea typeface="Cordia New"/>
                <a:cs typeface="TH SarabunIT๙"/>
              </a:rPr>
              <a:t> เมื่อวันที่ 8 มิถุนายน 2564 </a:t>
            </a:r>
            <a:r>
              <a:rPr lang="th-TH" sz="2800" dirty="0" smtClean="0">
                <a:ea typeface="Cordia New"/>
                <a:cs typeface="TH SarabunIT๙"/>
              </a:rPr>
              <a:t>ได้กำหนด</a:t>
            </a:r>
            <a:r>
              <a:rPr lang="th-TH" sz="2800" dirty="0">
                <a:ea typeface="Cordia New"/>
                <a:cs typeface="TH SarabunIT๙"/>
              </a:rPr>
              <a:t>กรอบแนวทางการดำเนินงานของคณะอนุกรรมการฯ </a:t>
            </a:r>
            <a:r>
              <a:rPr lang="th-TH" sz="2800" dirty="0" smtClean="0">
                <a:ea typeface="Cordia New"/>
                <a:cs typeface="TH SarabunIT๙"/>
              </a:rPr>
              <a:t/>
            </a:r>
            <a:br>
              <a:rPr lang="th-TH" sz="2800" dirty="0" smtClean="0">
                <a:ea typeface="Cordia New"/>
                <a:cs typeface="TH SarabunIT๙"/>
              </a:rPr>
            </a:br>
            <a:r>
              <a:rPr lang="th-TH" sz="2800" dirty="0" smtClean="0">
                <a:ea typeface="Cordia New"/>
                <a:cs typeface="TH SarabunIT๙"/>
              </a:rPr>
              <a:t>ด้าน</a:t>
            </a:r>
            <a:r>
              <a:rPr lang="th-TH" sz="2800" dirty="0">
                <a:ea typeface="Cordia New"/>
                <a:cs typeface="TH SarabunIT๙"/>
              </a:rPr>
              <a:t>พัฒนาอาชีพและการตลาด ให้มีการขับเคลื่อนผ่านกลุ่มเกษตรทฤษฎีใหม่ตำบลต้นแบบ ซึ่งมีเป้าหมายดำเนินการจัดตั้งกลุ่มเกษตรทฤษฎีใหม่ตำบลต้นแบบ อย่างน้อยจังหวัดละ 1 ตำบล ในพื้นที่ดำเนินการ ๗๐ จังหวัด </a:t>
            </a:r>
            <a:endParaRPr lang="en-US" sz="1800" dirty="0">
              <a:ea typeface="Calibri"/>
              <a:cs typeface="Angsana New"/>
            </a:endParaRPr>
          </a:p>
          <a:p>
            <a:pPr indent="914400"/>
            <a:r>
              <a:rPr lang="th-TH" sz="2800" b="1" spc="-50" dirty="0" smtClean="0">
                <a:ea typeface="Cordia New"/>
                <a:cs typeface="TH SarabunIT๙"/>
              </a:rPr>
              <a:t>ครั้ง</a:t>
            </a:r>
            <a:r>
              <a:rPr lang="th-TH" sz="2800" b="1" spc="-50" dirty="0">
                <a:ea typeface="Cordia New"/>
                <a:cs typeface="TH SarabunIT๙"/>
              </a:rPr>
              <a:t>ที่ 2</a:t>
            </a:r>
            <a:r>
              <a:rPr lang="th-TH" sz="2800" spc="-50" dirty="0">
                <a:ea typeface="Cordia New"/>
                <a:cs typeface="TH SarabunIT๙"/>
              </a:rPr>
              <a:t> เมื่อวันที่ 17 มิถุนายน 2564 </a:t>
            </a:r>
            <a:r>
              <a:rPr lang="th-TH" sz="2800" spc="-50" dirty="0" smtClean="0">
                <a:ea typeface="Cordia New"/>
                <a:cs typeface="TH SarabunIT๙"/>
              </a:rPr>
              <a:t>ได้กำหนด</a:t>
            </a:r>
            <a:r>
              <a:rPr lang="th-TH" sz="2800" spc="-50" dirty="0">
                <a:ea typeface="Cordia New"/>
                <a:cs typeface="TH SarabunIT๙"/>
              </a:rPr>
              <a:t>แนว</a:t>
            </a:r>
            <a:r>
              <a:rPr lang="th-TH" sz="2800" spc="-50" dirty="0" smtClean="0">
                <a:ea typeface="Cordia New"/>
                <a:cs typeface="TH SarabunIT๙"/>
              </a:rPr>
              <a:t>ทางการขับเคลื่อนการปฏิบัติงาน</a:t>
            </a:r>
            <a:r>
              <a:rPr lang="th-TH" sz="2800" spc="-50" dirty="0">
                <a:ea typeface="Cordia New"/>
                <a:cs typeface="TH SarabunIT๙"/>
              </a:rPr>
              <a:t>ส่งเสริม พัฒนาอาชีพ </a:t>
            </a:r>
            <a:r>
              <a:rPr lang="th-TH" sz="2800" spc="-40" dirty="0">
                <a:ea typeface="Cordia New"/>
                <a:cs typeface="TH SarabunIT๙"/>
              </a:rPr>
              <a:t>และการตลาด โครงการ 1 ตำบล 1 กลุ่มเกษตรทฤษฎี</a:t>
            </a:r>
            <a:r>
              <a:rPr lang="th-TH" sz="2800" spc="-40" dirty="0" smtClean="0">
                <a:ea typeface="Cordia New"/>
                <a:cs typeface="TH SarabunIT๙"/>
              </a:rPr>
              <a:t>ใหม่ ให้เกิดประสิทธิภาพ จึงได้กำหนดชี้แจง</a:t>
            </a:r>
            <a:r>
              <a:rPr lang="th-TH" sz="2800" spc="-40" dirty="0">
                <a:ea typeface="Cordia New"/>
                <a:cs typeface="TH SarabunIT๙"/>
              </a:rPr>
              <a:t>แนวทางการ</a:t>
            </a:r>
            <a:r>
              <a:rPr lang="th-TH" sz="2800" spc="-40" dirty="0" smtClean="0">
                <a:ea typeface="Cordia New"/>
                <a:cs typeface="TH SarabunIT๙"/>
              </a:rPr>
              <a:t>ปฏิบัติงาน</a:t>
            </a:r>
            <a:r>
              <a:rPr lang="th-TH" sz="2800" dirty="0" smtClean="0">
                <a:ea typeface="Cordia New"/>
                <a:cs typeface="TH SarabunIT๙"/>
              </a:rPr>
              <a:t>ให้แก่</a:t>
            </a:r>
            <a:r>
              <a:rPr lang="th-TH" sz="2800" dirty="0">
                <a:ea typeface="Cordia New"/>
                <a:cs typeface="TH SarabunIT๙"/>
              </a:rPr>
              <a:t>หน่วยงานที่รับผิดชอบระดับพื้นที่ทราบ ในวันที่ 24 มิถุนายน 2564</a:t>
            </a:r>
            <a:endParaRPr lang="en-US" sz="2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9712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2423319" y="2743577"/>
            <a:ext cx="9296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2.3 </a:t>
            </a:r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ชี้แจงแนวทางการปฏิบัติงานส่งเสริม พัฒนาอาชีพ และ</a:t>
            </a:r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การตลาด</a:t>
            </a:r>
          </a:p>
          <a:p>
            <a:pPr lvl="0"/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 โครงการ </a:t>
            </a:r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1 ตำบล </a:t>
            </a:r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1 </a:t>
            </a:r>
            <a:r>
              <a:rPr lang="th-TH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กลุ่มเกษตรทฤษฎี</a:t>
            </a:r>
            <a:r>
              <a:rPr lang="th-TH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ใหม่</a:t>
            </a:r>
          </a:p>
          <a:p>
            <a:pPr lvl="0"/>
            <a:r>
              <a:rPr lang="th-TH" sz="2800" dirty="0" smtClean="0">
                <a:solidFill>
                  <a:prstClr val="black"/>
                </a:solidFill>
                <a:ea typeface="Cordia New"/>
                <a:cs typeface="TH SarabunIT๙"/>
              </a:rPr>
              <a:t>      </a:t>
            </a:r>
          </a:p>
          <a:p>
            <a:pPr lvl="0"/>
            <a:r>
              <a:rPr lang="th-TH" sz="2800" dirty="0">
                <a:solidFill>
                  <a:prstClr val="black"/>
                </a:solidFill>
                <a:ea typeface="Cordia New"/>
                <a:cs typeface="TH SarabunIT๙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ea typeface="Cordia New"/>
                <a:cs typeface="TH SarabunIT๙"/>
              </a:rPr>
              <a:t>     (</a:t>
            </a:r>
            <a:r>
              <a:rPr lang="th-TH" sz="2800" dirty="0">
                <a:solidFill>
                  <a:prstClr val="black"/>
                </a:solidFill>
                <a:ea typeface="Cordia New"/>
                <a:cs typeface="TH SarabunIT๙"/>
              </a:rPr>
              <a:t>รายละเอียดตามเอกสารแนบ </a:t>
            </a:r>
            <a:r>
              <a:rPr lang="th-TH" sz="2800" dirty="0" smtClean="0">
                <a:solidFill>
                  <a:prstClr val="black"/>
                </a:solidFill>
                <a:ea typeface="Cordia New"/>
                <a:cs typeface="TH SarabunIT๙"/>
              </a:rPr>
              <a:t>2)</a:t>
            </a:r>
            <a:endParaRPr lang="th-TH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lvl="0"/>
            <a:endParaRPr lang="th-TH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76" y="180761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cxnSp>
        <p:nvCxnSpPr>
          <p:cNvPr id="15" name="ตัวเชื่อมต่อตรง 14"/>
          <p:cNvCxnSpPr/>
          <p:nvPr/>
        </p:nvCxnSpPr>
        <p:spPr>
          <a:xfrm>
            <a:off x="2499519" y="4922837"/>
            <a:ext cx="93726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1" name="Picture 4" descr="D:\GotGi ToTo\work\รูปติดบัตร\asian-farmer-silhouette-vector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53012"/>
            <a:ext cx="12161838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60776" y="6904037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24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	             8</a:t>
            </a:r>
            <a:endParaRPr lang="en-US" sz="1800" b="1" dirty="0">
              <a:solidFill>
                <a:prstClr val="black"/>
              </a:solidFill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-24607" y="1128108"/>
            <a:ext cx="5800726" cy="1133665"/>
            <a:chOff x="823119" y="377264"/>
            <a:chExt cx="7474879" cy="926074"/>
          </a:xfrm>
        </p:grpSpPr>
        <p:grpSp>
          <p:nvGrpSpPr>
            <p:cNvPr id="9" name="กลุ่ม 8"/>
            <p:cNvGrpSpPr/>
            <p:nvPr/>
          </p:nvGrpSpPr>
          <p:grpSpPr>
            <a:xfrm>
              <a:off x="823119" y="427036"/>
              <a:ext cx="6812220" cy="876302"/>
              <a:chOff x="830498" y="427036"/>
              <a:chExt cx="6812220" cy="876302"/>
            </a:xfrm>
          </p:grpSpPr>
          <p:sp>
            <p:nvSpPr>
              <p:cNvPr id="11" name="สี่เหลี่ยมผืนผ้า 10"/>
              <p:cNvSpPr/>
              <p:nvPr/>
            </p:nvSpPr>
            <p:spPr>
              <a:xfrm>
                <a:off x="830498" y="427037"/>
                <a:ext cx="6393421" cy="87630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12" name="วงรี 11"/>
              <p:cNvSpPr/>
              <p:nvPr/>
            </p:nvSpPr>
            <p:spPr>
              <a:xfrm>
                <a:off x="6880718" y="427036"/>
                <a:ext cx="762000" cy="87630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sp>
          <p:nvSpPr>
            <p:cNvPr id="10" name="สี่เหลี่ยมผืนผ้า 9"/>
            <p:cNvSpPr/>
            <p:nvPr/>
          </p:nvSpPr>
          <p:spPr>
            <a:xfrm>
              <a:off x="2076227" y="377264"/>
              <a:ext cx="6221771" cy="8296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109309">
                <a:spcBef>
                  <a:spcPct val="0"/>
                </a:spcBef>
              </a:pPr>
              <a:r>
                <a:rPr lang="th-TH" sz="60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ระเบียบ</a:t>
              </a:r>
              <a:r>
                <a:rPr lang="th-TH" sz="6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+mj-ea"/>
                  <a:cs typeface="TH SarabunIT๙" panose="020B0500040200020003" pitchFamily="34" charset="-34"/>
                </a:rPr>
                <a:t>วาระที่ 2.3</a:t>
              </a:r>
              <a:endParaRPr lang="en-US" sz="6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119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แนวทางการส่งเสริม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                                   9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>
              <a:tabLst>
                <a:tab pos="1828800" algn="l"/>
              </a:tabLst>
            </a:pP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lvl="0"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75520" y="864721"/>
            <a:ext cx="594360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1) โมเดลการส่งเสริม พัฒนาอาชีพ และ</a:t>
            </a:r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</a:t>
            </a:r>
            <a:endParaRPr lang="th-TH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5" name="รูปภาพ 14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Model แนวทางการพัฒนาอาชีพและการตลาด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144" y="1454149"/>
            <a:ext cx="8574510" cy="54498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544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พื้นที่เป้าหมายดำเนินการ 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10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pSp>
        <p:nvGrpSpPr>
          <p:cNvPr id="15" name="กลุ่ม 14"/>
          <p:cNvGrpSpPr/>
          <p:nvPr/>
        </p:nvGrpSpPr>
        <p:grpSpPr>
          <a:xfrm>
            <a:off x="870744" y="987190"/>
            <a:ext cx="1285875" cy="574038"/>
            <a:chOff x="836532" y="910989"/>
            <a:chExt cx="1593112" cy="574038"/>
          </a:xfrm>
        </p:grpSpPr>
        <p:sp>
          <p:nvSpPr>
            <p:cNvPr id="2" name="วงรี 1"/>
            <p:cNvSpPr/>
            <p:nvPr/>
          </p:nvSpPr>
          <p:spPr>
            <a:xfrm>
              <a:off x="871935" y="910989"/>
              <a:ext cx="1510506" cy="57403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" name="สี่เหลี่ยมผืนผ้า 5"/>
            <p:cNvSpPr/>
            <p:nvPr/>
          </p:nvSpPr>
          <p:spPr>
            <a:xfrm>
              <a:off x="836532" y="919301"/>
              <a:ext cx="1593112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800" b="1" dirty="0" smtClean="0">
                  <a:solidFill>
                    <a:srgbClr val="FF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ปี 2564</a:t>
              </a:r>
              <a:endParaRPr lang="th-TH" sz="28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</p:grpSp>
      <p:sp>
        <p:nvSpPr>
          <p:cNvPr id="7" name="สี่เหลี่ยมผืนผ้า 6"/>
          <p:cNvSpPr/>
          <p:nvPr/>
        </p:nvSpPr>
        <p:spPr>
          <a:xfrm>
            <a:off x="2347119" y="987190"/>
            <a:ext cx="9610725" cy="34163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indent="457200" fontAlgn="auto"/>
            <a:r>
              <a:rPr lang="th-TH" sz="2400" spc="-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ดำเนินการจัดตั้งกลุ่มเกษตรทฤษฎีใหม่ตำบลต้นแบบอย่างน้อยจังหวัดละ 1 ตำบล </a:t>
            </a:r>
            <a:r>
              <a:rPr lang="th-TH" sz="2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ใน</a:t>
            </a:r>
            <a:r>
              <a:rPr lang="th-TH" sz="2400" spc="-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พื้นที่ดำเนินการ 70 จังหวัด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 </a:t>
            </a: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/>
            </a:r>
            <a:b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</a:b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ได้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มอบหมายให้มีเจ้าภาพ 4 หน่วยงานหลัก ทำหน้าที่ประสาน ติดตาม ผลักดันและสนับสนุนการขับเคลื่อนการจัดตั้งกลุ่มเกษตรทฤษฎีใหม่ตำบลต้นแบบของจังหวัดใน</a:t>
            </a: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ภาคที่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ได้รับมอบหมาย ดังนี้</a:t>
            </a:r>
          </a:p>
          <a:p>
            <a:pPr marL="52388" indent="290513" algn="just">
              <a:buFont typeface="Wingdings" pitchFamily="2" charset="2"/>
              <a:buChar char="Ø"/>
              <a:tabLst>
                <a:tab pos="2228850" algn="l"/>
                <a:tab pos="5943600" algn="l"/>
              </a:tabLst>
            </a:pP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กรม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ส่งเสริมสหกรณ์ 	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รับผิดชอบ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จังหวัดใน</a:t>
            </a:r>
            <a:r>
              <a:rPr lang="th-TH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ภาคเหนือ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	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จำนวน </a:t>
            </a:r>
            <a:r>
              <a:rPr lang="en-US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1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6 จังหวัด </a:t>
            </a:r>
            <a:endParaRPr lang="th-TH" sz="2400" dirty="0" smtClean="0"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marL="52388" indent="290513" algn="just">
              <a:buFont typeface="Wingdings" pitchFamily="2" charset="2"/>
              <a:buChar char="Ø"/>
              <a:tabLst>
                <a:tab pos="2228850" algn="l"/>
                <a:tab pos="5943600" algn="l"/>
              </a:tabLst>
            </a:pP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กรม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ปศุสัตว์ 	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รับผิดชอบ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จังหวัดใน</a:t>
            </a:r>
            <a:r>
              <a:rPr lang="th-TH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ภาคตะวันออกเฉียงเหนือ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	จำนวน </a:t>
            </a:r>
            <a:r>
              <a:rPr lang="en-US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18 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จังหวัด </a:t>
            </a:r>
            <a:endParaRPr lang="th-TH" sz="2400" dirty="0" smtClean="0"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marL="52388" indent="290513" algn="just">
              <a:buFont typeface="Wingdings" pitchFamily="2" charset="2"/>
              <a:buChar char="Ø"/>
              <a:tabLst>
                <a:tab pos="2228850" algn="l"/>
                <a:tab pos="5943600" algn="l"/>
              </a:tabLst>
            </a:pP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กรม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ส่งเสริมการเกษตร 	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รับผิดชอบจังหวัดใน</a:t>
            </a:r>
            <a:r>
              <a:rPr lang="th-TH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ภาคกลาง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		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จำนวน </a:t>
            </a:r>
            <a:r>
              <a:rPr lang="en-US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2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2 จังหวัด </a:t>
            </a:r>
            <a:endParaRPr lang="en-US" sz="2400" dirty="0">
              <a:latin typeface="TH SarabunIT๙" pitchFamily="34" charset="-34"/>
              <a:ea typeface="Calibri"/>
              <a:cs typeface="TH SarabunIT๙" pitchFamily="34" charset="-34"/>
            </a:endParaRPr>
          </a:p>
          <a:p>
            <a:pPr marL="52388" indent="290513">
              <a:buFont typeface="Wingdings" pitchFamily="2" charset="2"/>
              <a:buChar char="Ø"/>
              <a:tabLst>
                <a:tab pos="2228850" algn="l"/>
                <a:tab pos="5943600" algn="l"/>
              </a:tabLst>
            </a:pP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กรม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ประมง 	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รับผิดชอบ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จังหวัดใน</a:t>
            </a:r>
            <a:r>
              <a:rPr lang="th-TH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ภาคใต้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	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จำนวน </a:t>
            </a:r>
            <a:r>
              <a:rPr lang="en-US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1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4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จังหวัด</a:t>
            </a:r>
          </a:p>
          <a:p>
            <a:pPr marL="52388">
              <a:tabLst>
                <a:tab pos="5200650" algn="l"/>
              </a:tabLst>
            </a:pP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รวมทั้งสิ้นจำนวน 70 จังหวัด</a:t>
            </a:r>
            <a:endParaRPr lang="th-TH" sz="2400" dirty="0">
              <a:latin typeface="TH SarabunIT๙" pitchFamily="34" charset="-34"/>
              <a:cs typeface="TH SarabunIT๙" pitchFamily="34" charset="-34"/>
            </a:endParaRPr>
          </a:p>
          <a:p>
            <a:pPr indent="-635" algn="thaiDist" fontAlgn="auto"/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สำหรับเกษตรกรที่เข้าร่วมโครงการฯ ส่วนที่เหลือ ในปี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2564 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ดำเนินการตามคู่มือ</a:t>
            </a: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โครงการฯ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ea typeface="Calibri"/>
              <a:cs typeface="TH SarabunIT๙" pitchFamily="34" charset="-34"/>
            </a:endParaRPr>
          </a:p>
        </p:txBody>
      </p:sp>
      <p:grpSp>
        <p:nvGrpSpPr>
          <p:cNvPr id="16" name="กลุ่ม 15"/>
          <p:cNvGrpSpPr/>
          <p:nvPr/>
        </p:nvGrpSpPr>
        <p:grpSpPr>
          <a:xfrm>
            <a:off x="842169" y="4555910"/>
            <a:ext cx="2055368" cy="574038"/>
            <a:chOff x="856569" y="910989"/>
            <a:chExt cx="1504950" cy="574038"/>
          </a:xfrm>
        </p:grpSpPr>
        <p:sp>
          <p:nvSpPr>
            <p:cNvPr id="17" name="วงรี 16"/>
            <p:cNvSpPr/>
            <p:nvPr/>
          </p:nvSpPr>
          <p:spPr>
            <a:xfrm>
              <a:off x="871935" y="910989"/>
              <a:ext cx="1454712" cy="57403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8" name="สี่เหลี่ยมผืนผ้า 17"/>
            <p:cNvSpPr/>
            <p:nvPr/>
          </p:nvSpPr>
          <p:spPr>
            <a:xfrm>
              <a:off x="856569" y="926147"/>
              <a:ext cx="1504950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800" b="1" dirty="0" smtClean="0">
                  <a:solidFill>
                    <a:srgbClr val="FF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ปี 2565 - 2569</a:t>
              </a:r>
              <a:endParaRPr lang="th-TH" sz="28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</p:grpSp>
      <p:sp>
        <p:nvSpPr>
          <p:cNvPr id="19" name="สี่เหลี่ยมผืนผ้า 18"/>
          <p:cNvSpPr/>
          <p:nvPr/>
        </p:nvSpPr>
        <p:spPr>
          <a:xfrm>
            <a:off x="2937669" y="4541838"/>
            <a:ext cx="9020175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indent="457200" fontAlgn="auto"/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ดำเนินการขยายผลกลุ่มเกษตรทฤษฎีใหม่ ให้เป็นกลุ่มเกษตรทฤษฎีใหม่ตำบลต้นแบบ เพิ่มขึ้นปีละประมาณ 788 ตำบล รวม 5 ปี ในพื้นที่ดำเนินการ 3,940 ตำบล ตามเป้าหมายของโครงการฯ (4,009 ตำบล) </a:t>
            </a: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Calibri"/>
                <a:cs typeface="TH SarabunIT๙" pitchFamily="34" charset="-34"/>
              </a:rPr>
              <a:t>ต่อไป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ea typeface="Calibri"/>
              <a:cs typeface="TH SarabunIT๙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96" t="32568" r="23273" b="50000"/>
          <a:stretch/>
        </p:blipFill>
        <p:spPr bwMode="auto">
          <a:xfrm>
            <a:off x="1737518" y="5417095"/>
            <a:ext cx="9601201" cy="1563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911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851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พื้นที่เป้าหมาย</a:t>
            </a:r>
            <a:r>
              <a:rPr lang="th-TH" sz="3200" b="1" kern="0" spc="-3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ดำเนินการแต่ละหน่วยงาน</a:t>
            </a:r>
            <a:endParaRPr lang="th-TH" sz="3200" b="1" kern="0" spc="-3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11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2.1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923" t="15500" r="22610" b="6032"/>
          <a:stretch/>
        </p:blipFill>
        <p:spPr bwMode="auto">
          <a:xfrm>
            <a:off x="1579351" y="903287"/>
            <a:ext cx="8984085" cy="5963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87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66112"/>
            <a:ext cx="9220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จำนวนเกษตรกรที่เข้าร่วมโครงการ 1 ตำบล 1 กลุ่มเกษตรทฤษฎีใหม่ (รายจังหวัด)</a:t>
            </a:r>
            <a:endParaRPr lang="th-TH" sz="3200" b="1" kern="0" spc="-3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12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pic>
        <p:nvPicPr>
          <p:cNvPr id="15" name="รูปภาพ 1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6" t="3236" r="4285" b="1560"/>
          <a:stretch/>
        </p:blipFill>
        <p:spPr>
          <a:xfrm>
            <a:off x="823119" y="826181"/>
            <a:ext cx="5208811" cy="6154056"/>
          </a:xfrm>
          <a:prstGeom prst="rect">
            <a:avLst/>
          </a:prstGeom>
        </p:spPr>
      </p:pic>
      <p:pic>
        <p:nvPicPr>
          <p:cNvPr id="16" name="รูปภาพ 15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1" t="2247" r="3477" b="3046"/>
          <a:stretch/>
        </p:blipFill>
        <p:spPr>
          <a:xfrm>
            <a:off x="6273799" y="808037"/>
            <a:ext cx="5445920" cy="6172200"/>
          </a:xfrm>
          <a:prstGeom prst="rect">
            <a:avLst/>
          </a:prstGeom>
        </p:spPr>
      </p:pic>
      <p:sp>
        <p:nvSpPr>
          <p:cNvPr id="17" name="สี่เหลี่ยมผืนผ้า 16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2.2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206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56587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จำนวนเกษตรกรที่เข้าร่วมโครงการ 1 ตำบล 1 กลุ่มเกษตรทฤษฎีใหม่ (รายตำบล)</a:t>
            </a:r>
            <a:endParaRPr lang="th-TH" sz="3200" b="1" kern="0" spc="-3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13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69" t="13889" r="17813" b="9444"/>
          <a:stretch/>
        </p:blipFill>
        <p:spPr bwMode="auto">
          <a:xfrm>
            <a:off x="2870968" y="1025051"/>
            <a:ext cx="6419901" cy="5353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สี่เหลี่ยมผืนผ้า 1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2.3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4339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14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488281" y="1545808"/>
            <a:ext cx="10073482" cy="50475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1200150" algn="l"/>
              </a:tabLs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ขั้นตอนที่ 1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คัดเลือกเกษตรกร </a:t>
            </a:r>
            <a:r>
              <a:rPr lang="th-TH" sz="2400" b="1" dirty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(ภายในวันที่ 30 มิถุนายน 2564</a:t>
            </a:r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)</a:t>
            </a:r>
          </a:p>
          <a:p>
            <a:pPr indent="1200150"/>
            <a:endParaRPr lang="th-TH" sz="1000" b="1" dirty="0" smtClean="0">
              <a:solidFill>
                <a:srgbClr val="C00000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200150"/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วิธีการดำเนินงาน</a:t>
            </a:r>
            <a:r>
              <a:rPr lang="th-TH" sz="2400" b="1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</a:p>
          <a:p>
            <a:pPr indent="1200150"/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1. 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ระดับจังหวัด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 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ประสานข้อมูลจากคณะทำงานฯ ระดับอำเภอ พิจารณาสำรวจ คัดเลือกเกษตรกรที่เข้าร่วม โครงการฯ เพื่อรวมกลุ่มเกษตรกรให้เป็นกลุ่มเกษตรทฤษฎีใหม่ตำบลต้นแบบอย่างน้อยจังหวัดละ 1 ตำบล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ให้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เป็นไปตามหลักเกณฑ์ที่กำหนด ดังนี้</a:t>
            </a:r>
          </a:p>
          <a:p>
            <a:pPr indent="1428750"/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1) เป็นเกษตรกรที่ได้รับการขุดสระจากกรมพัฒนาที่ดินเรียบร้อยแล้ว </a:t>
            </a:r>
          </a:p>
          <a:p>
            <a:pPr indent="1428750"/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2) มีกิจกรรมการผลิตสินค้าหรือผลผลิตทางการเกษตรในลักษณะเดียวกัน </a:t>
            </a:r>
          </a:p>
          <a:p>
            <a:pPr indent="1428750"/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3) มีแนวคิดที่สอดคล้องเพื่อเชื่อมโยงในการเรียนรู้และพัฒนาร่วมกัน </a:t>
            </a:r>
          </a:p>
          <a:p>
            <a:pPr indent="1428750"/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4) มีความพร้อมและศักยภาพในการพัฒนาไปสู่ “กลุ่มเกษตรทฤษฎีใหม่ตำบลต้นแบบ”</a:t>
            </a:r>
          </a:p>
          <a:p>
            <a:pPr indent="1200150"/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2</a:t>
            </a:r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. 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 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ตำบล </a:t>
            </a:r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 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กลุ่มเกษตรทฤษฎีใหม่ ระดับ</a:t>
            </a:r>
            <a:r>
              <a:rPr lang="th-TH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จังหวัด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รวบรวมผลการคัดเลือกเกษตรกรที่จะรวมกลุ่มเป็นกลุ่มเกษตรทฤษฎีใหม่ตำบลต้นแบบ ส่งให้หน่วยงานเจ้าภาพหลักที่รับผิดชอบจังหวัดในแต่ละภาค </a:t>
            </a:r>
            <a:r>
              <a:rPr lang="th-TH" sz="2400" spc="-50" dirty="0">
                <a:latin typeface="TH SarabunIT๙" pitchFamily="34" charset="-34"/>
                <a:ea typeface="TH SarabunIT๙"/>
                <a:cs typeface="TH SarabunIT๙" pitchFamily="34" charset="-34"/>
              </a:rPr>
              <a:t>เพื่อสรุปผลรายงานต่อคณะอนุกรรมการภายใต้โครงการ 1 </a:t>
            </a:r>
            <a:r>
              <a:rPr lang="th-TH" sz="2400" spc="-5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ตำบล 1 </a:t>
            </a:r>
            <a:r>
              <a:rPr lang="th-TH" sz="2400" spc="-50" dirty="0">
                <a:latin typeface="TH SarabunIT๙" pitchFamily="34" charset="-34"/>
                <a:ea typeface="TH SarabunIT๙"/>
                <a:cs typeface="TH SarabunIT๙" pitchFamily="34" charset="-34"/>
              </a:rPr>
              <a:t>กลุ่มเกษตรทฤษฎีใหม่ ด้านการพัฒนาอาชีพ</a:t>
            </a:r>
            <a:r>
              <a:rPr lang="th-TH" sz="2400" spc="-5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และการตลาด</a:t>
            </a:r>
            <a:r>
              <a:rPr lang="th-TH" sz="2400" spc="-50" dirty="0">
                <a:latin typeface="TH SarabunIT๙" pitchFamily="34" charset="-34"/>
                <a:ea typeface="TH SarabunIT๙"/>
                <a:cs typeface="TH SarabunIT๙" pitchFamily="34" charset="-34"/>
              </a:rPr>
              <a:t>ทราบ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ภายในวันที่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1 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กรกฎาคม 2564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ตาม</a:t>
            </a:r>
            <a:r>
              <a:rPr lang="th-TH" sz="2400" b="1" dirty="0">
                <a:latin typeface="TH SarabunIT๙" pitchFamily="34" charset="-34"/>
                <a:ea typeface="TH SarabunIT๙"/>
                <a:cs typeface="TH SarabunIT๙" pitchFamily="34" charset="-34"/>
              </a:rPr>
              <a:t>แบบ </a:t>
            </a:r>
            <a:r>
              <a:rPr lang="th-TH" sz="2400" b="1" dirty="0" err="1">
                <a:latin typeface="TH SarabunIT๙" pitchFamily="34" charset="-34"/>
                <a:ea typeface="TH SarabunIT๙"/>
                <a:cs typeface="TH SarabunIT๙" pitchFamily="34" charset="-34"/>
              </a:rPr>
              <a:t>กท</a:t>
            </a:r>
            <a:r>
              <a:rPr lang="th-TH" sz="2400" b="1" dirty="0">
                <a:latin typeface="TH SarabunIT๙" pitchFamily="34" charset="-34"/>
                <a:ea typeface="TH SarabunIT๙"/>
                <a:cs typeface="TH SarabunIT๙" pitchFamily="34" charset="-34"/>
              </a:rPr>
              <a:t>. 01 (ภาคผนวก ข</a:t>
            </a:r>
            <a:r>
              <a:rPr lang="th-TH" sz="2400" b="1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)</a:t>
            </a:r>
            <a:endParaRPr lang="th-TH" sz="2400" b="1" dirty="0">
              <a:latin typeface="TH SarabunIT๙" pitchFamily="34" charset="-34"/>
              <a:ea typeface="TH SarabunIT๙"/>
              <a:cs typeface="TH SarabunIT๙" pitchFamily="34" charset="-34"/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975519" y="906700"/>
            <a:ext cx="792480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กำหนดแนวทางการปฏิบัติงานส่งเสริม พัฒนาอาชีพ และการตลาดแบ่งเป็น </a:t>
            </a:r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 8 ขั้นตอน </a:t>
            </a:r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ดังนี้</a:t>
            </a:r>
          </a:p>
        </p:txBody>
      </p:sp>
    </p:spTree>
    <p:extLst>
      <p:ext uri="{BB962C8B-B14F-4D97-AF65-F5344CB8AC3E}">
        <p14:creationId xmlns:p14="http://schemas.microsoft.com/office/powerpoint/2010/main" val="399417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15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975519" y="906700"/>
            <a:ext cx="708660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3.1 แบบ</a:t>
            </a:r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รายงานผลการคัดเลือกกลุ่มเกษตรทฤษฎีใหม่ตำบลต้นแบบ</a:t>
            </a:r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(แบบ </a:t>
            </a:r>
            <a:r>
              <a:rPr lang="th-TH" sz="2400" b="1" dirty="0" err="1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กท</a:t>
            </a:r>
            <a:r>
              <a:rPr lang="th-TH" sz="2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.01)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9" t="16649" r="9365" b="10970"/>
          <a:stretch/>
        </p:blipFill>
        <p:spPr bwMode="auto">
          <a:xfrm>
            <a:off x="1479890" y="1537380"/>
            <a:ext cx="10228943" cy="52578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98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16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493837" y="1301253"/>
            <a:ext cx="10073482" cy="50475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1200150" algn="l"/>
              </a:tabLs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ขั้นตอนที่ 2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ส่งเสริมการรวมกลุ่มเกษตรทฤษฎีใหม่ตำบลต้นแบบ จัดทำแผนพัฒนา และเพิ่มศักยภาพกลุ่ม </a:t>
            </a:r>
          </a:p>
          <a:p>
            <a:pPr indent="1200150"/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(</a:t>
            </a:r>
            <a:r>
              <a:rPr lang="th-TH" sz="2400" b="1" dirty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ภายในวันที่ 30 กรกฎาคม 2564</a:t>
            </a:r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)</a:t>
            </a:r>
          </a:p>
          <a:p>
            <a:pPr indent="1200150"/>
            <a:endParaRPr lang="th-TH" sz="1000" b="1" dirty="0" smtClean="0">
              <a:solidFill>
                <a:srgbClr val="C00000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200150"/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วิธีการดำเนินงาน</a:t>
            </a:r>
            <a:r>
              <a:rPr lang="th-TH" sz="2400" b="1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</a:p>
          <a:p>
            <a:pPr indent="1200150"/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1. </a:t>
            </a:r>
            <a:r>
              <a:rPr lang="th-TH" sz="2400" u="sng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ขับเคลื่อนโครงการ 1 ตำบล 1 กลุ่มเกษตรทฤษฎีใหม่ ระดับ</a:t>
            </a:r>
            <a:r>
              <a:rPr lang="th-TH" sz="2400" u="sng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อำเภอ</a:t>
            </a:r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ให้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ความรู้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และ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ดำเนินการจัดตั้งกลุ่มเกษตรทฤษฎีใหม่ตำบลต้นแบบ ซึ่งประกอบด้วย 1)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ประธาน 2) 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รองประธาน 3) เลขานุการ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4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) เหรัญญิก 5) ประชาสัมพันธ์ และตำแหน่งอื่นๆ ตามข้อตกลงของกลุ่ม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</a:p>
          <a:p>
            <a:pPr indent="1200150"/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2. 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ระดับอำเภอ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แรงงานระดับตำบล ทำการประเมินศักยภาพเกษตรกรจากแผนการผลิตรายบุคคล ตาม</a:t>
            </a:r>
            <a:r>
              <a:rPr lang="th-TH" sz="2400" b="1" dirty="0">
                <a:latin typeface="TH SarabunIT๙" pitchFamily="34" charset="-34"/>
                <a:ea typeface="TH SarabunIT๙"/>
                <a:cs typeface="TH SarabunIT๙" pitchFamily="34" charset="-34"/>
              </a:rPr>
              <a:t>แบบ </a:t>
            </a:r>
            <a:r>
              <a:rPr lang="th-TH" sz="2400" b="1" dirty="0" err="1">
                <a:latin typeface="TH SarabunIT๙" pitchFamily="34" charset="-34"/>
                <a:ea typeface="TH SarabunIT๙"/>
                <a:cs typeface="TH SarabunIT๙" pitchFamily="34" charset="-34"/>
              </a:rPr>
              <a:t>กท</a:t>
            </a:r>
            <a:r>
              <a:rPr lang="th-TH" sz="2400" b="1" dirty="0">
                <a:latin typeface="TH SarabunIT๙" pitchFamily="34" charset="-34"/>
                <a:ea typeface="TH SarabunIT๙"/>
                <a:cs typeface="TH SarabunIT๙" pitchFamily="34" charset="-34"/>
              </a:rPr>
              <a:t>. 02 (ภาคผนวก ข)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เพื่อใช้เป็นข้อมูลประกอบการจัดทำเป็นแผนพัฒนากลุ่มเกษตรทฤษฎีใหม่ตำบล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ต้นแบบ</a:t>
            </a:r>
          </a:p>
          <a:p>
            <a:pPr indent="1200150"/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3. 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H SarabunIT๙"/>
                <a:cs typeface="TH SarabunIT๙"/>
              </a:rPr>
              <a:t>คณะทำงาน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H SarabunIT๙"/>
                <a:cs typeface="TH SarabunIT๙"/>
              </a:rPr>
              <a:t>ขับเคลื่อนโครงการ 1 ตำบล 1 กลุ่มเกษตรทฤษฎีใหม่ ระดับอำเภอ</a:t>
            </a:r>
            <a:r>
              <a:rPr lang="th-TH" sz="2400" dirty="0">
                <a:ea typeface="TH SarabunIT๙"/>
                <a:cs typeface="TH SarabunIT๙"/>
              </a:rPr>
              <a:t> </a:t>
            </a:r>
            <a:r>
              <a:rPr lang="th-TH" sz="2400" dirty="0" smtClean="0">
                <a:ea typeface="TH SarabunIT๙"/>
                <a:cs typeface="TH SarabunIT๙"/>
              </a:rPr>
              <a:t>เป็น</a:t>
            </a:r>
            <a:r>
              <a:rPr lang="th-TH" sz="2400" dirty="0">
                <a:ea typeface="TH SarabunIT๙"/>
                <a:cs typeface="TH SarabunIT๙"/>
              </a:rPr>
              <a:t>หน่วยงานหลัก </a:t>
            </a:r>
            <a:r>
              <a:rPr lang="th-TH" sz="2400" dirty="0" smtClean="0">
                <a:ea typeface="TH SarabunIT๙"/>
                <a:cs typeface="TH SarabunIT๙"/>
              </a:rPr>
              <a:t/>
            </a:r>
            <a:br>
              <a:rPr lang="th-TH" sz="2400" dirty="0" smtClean="0">
                <a:ea typeface="TH SarabunIT๙"/>
                <a:cs typeface="TH SarabunIT๙"/>
              </a:rPr>
            </a:br>
            <a:r>
              <a:rPr lang="th-TH" sz="2400" dirty="0" smtClean="0">
                <a:ea typeface="TH SarabunIT๙"/>
                <a:cs typeface="TH SarabunIT๙"/>
              </a:rPr>
              <a:t>ร่วมกับ</a:t>
            </a:r>
            <a:r>
              <a:rPr lang="th-TH" sz="2400" dirty="0">
                <a:ea typeface="TH SarabunIT๙"/>
                <a:cs typeface="TH SarabunIT๙"/>
              </a:rPr>
              <a:t>แรงงานระดับตำบล และกลุ่มเกษตรทฤษฎีใหม่ตำบลต้นแบบ จัดทำแผนการผลิตและการตลาดของกลุ่ม </a:t>
            </a:r>
            <a:r>
              <a:rPr lang="th-TH" sz="2400" dirty="0" smtClean="0">
                <a:ea typeface="TH SarabunIT๙"/>
                <a:cs typeface="TH SarabunIT๙"/>
              </a:rPr>
              <a:t/>
            </a:r>
            <a:br>
              <a:rPr lang="th-TH" sz="2400" dirty="0" smtClean="0">
                <a:ea typeface="TH SarabunIT๙"/>
                <a:cs typeface="TH SarabunIT๙"/>
              </a:rPr>
            </a:br>
            <a:r>
              <a:rPr lang="th-TH" sz="2400" dirty="0" smtClean="0">
                <a:ea typeface="TH SarabunIT๙"/>
                <a:cs typeface="TH SarabunIT๙"/>
              </a:rPr>
              <a:t>พร้อม</a:t>
            </a:r>
            <a:r>
              <a:rPr lang="th-TH" sz="2400" dirty="0">
                <a:ea typeface="TH SarabunIT๙"/>
                <a:cs typeface="TH SarabunIT๙"/>
              </a:rPr>
              <a:t>กำหนดประเด็นการพัฒนาศักยภาพการผลิตและการตลาดของกลุ่ม ตาม</a:t>
            </a:r>
            <a:r>
              <a:rPr lang="th-TH" sz="2400" b="1" dirty="0" err="1">
                <a:ea typeface="TH SarabunIT๙"/>
                <a:cs typeface="TH SarabunIT๙"/>
              </a:rPr>
              <a:t>แบบกท</a:t>
            </a:r>
            <a:r>
              <a:rPr lang="th-TH" sz="2400" b="1" dirty="0">
                <a:ea typeface="TH SarabunIT๙"/>
                <a:cs typeface="TH SarabunIT๙"/>
              </a:rPr>
              <a:t>. 03 (ภาคผนวก ข)</a:t>
            </a:r>
            <a:r>
              <a:rPr lang="th-TH" sz="2400" dirty="0">
                <a:ea typeface="TH SarabunIT๙"/>
                <a:cs typeface="TH SarabunIT๙"/>
              </a:rPr>
              <a:t> ส่ง</a:t>
            </a:r>
            <a:r>
              <a:rPr lang="th-TH" sz="2400" dirty="0" smtClean="0">
                <a:ea typeface="TH SarabunIT๙"/>
                <a:cs typeface="TH SarabunIT๙"/>
              </a:rPr>
              <a:t>ให้</a:t>
            </a:r>
            <a:br>
              <a:rPr lang="th-TH" sz="2400" dirty="0" smtClean="0">
                <a:ea typeface="TH SarabunIT๙"/>
                <a:cs typeface="TH SarabunIT๙"/>
              </a:rPr>
            </a:br>
            <a:r>
              <a:rPr lang="th-TH" sz="2400" dirty="0" smtClean="0">
                <a:ea typeface="TH SarabunIT๙"/>
                <a:cs typeface="TH SarabunIT๙"/>
              </a:rPr>
              <a:t>คณะ</a:t>
            </a:r>
            <a:r>
              <a:rPr lang="th-TH" sz="2400" dirty="0">
                <a:ea typeface="TH SarabunIT๙"/>
                <a:cs typeface="TH SarabunIT๙"/>
              </a:rPr>
              <a:t>ทำงานฯ </a:t>
            </a:r>
            <a:r>
              <a:rPr lang="th-TH" sz="2400" dirty="0" smtClean="0">
                <a:ea typeface="TH SarabunIT๙"/>
                <a:cs typeface="TH SarabunIT๙"/>
              </a:rPr>
              <a:t>ระดับ</a:t>
            </a:r>
            <a:r>
              <a:rPr lang="th-TH" sz="2400" dirty="0">
                <a:ea typeface="TH SarabunIT๙"/>
                <a:cs typeface="TH SarabunIT๙"/>
              </a:rPr>
              <a:t>จังหวัด พิจารณาให้ความ</a:t>
            </a:r>
            <a:r>
              <a:rPr lang="th-TH" sz="2400" dirty="0" smtClean="0">
                <a:ea typeface="TH SarabunIT๙"/>
                <a:cs typeface="TH SarabunIT๙"/>
              </a:rPr>
              <a:t>เห็นชอบ</a:t>
            </a:r>
            <a:endParaRPr lang="th-TH" sz="2400" dirty="0" smtClean="0">
              <a:latin typeface="TH SarabunIT๙" pitchFamily="34" charset="-34"/>
              <a:ea typeface="TH SarabunIT๙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3455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17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975519" y="906700"/>
            <a:ext cx="2819400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3.2 แผนการผลิต</a:t>
            </a:r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รายบุคคล </a:t>
            </a:r>
          </a:p>
          <a:p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  <a:r>
              <a:rPr lang="th-TH" sz="2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(แบบ </a:t>
            </a:r>
            <a:r>
              <a:rPr lang="th-TH" sz="2400" b="1" dirty="0" err="1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กท</a:t>
            </a:r>
            <a:r>
              <a:rPr lang="th-TH" sz="2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.02)</a:t>
            </a:r>
          </a:p>
        </p:txBody>
      </p:sp>
      <p:pic>
        <p:nvPicPr>
          <p:cNvPr id="4098" name="Picture 2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New folder\(ver 2) แนวทางการส่งเสริมพัฒนาอาชีพและการตลาด - 23 มิย 64_Page_2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54" b="5969"/>
          <a:stretch/>
        </p:blipFill>
        <p:spPr bwMode="auto">
          <a:xfrm>
            <a:off x="4556919" y="857458"/>
            <a:ext cx="4876800" cy="6045762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70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18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975519" y="906700"/>
            <a:ext cx="701040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3.3 แผนการ</a:t>
            </a:r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ผลิตและการตลาดกลุ่มเกษตรทฤษฎีใหม่ตำบลต้นแบบ </a:t>
            </a:r>
            <a:r>
              <a:rPr lang="th-TH" sz="2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(แบบ </a:t>
            </a:r>
            <a:r>
              <a:rPr lang="th-TH" sz="2400" b="1" dirty="0" err="1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กท</a:t>
            </a:r>
            <a:r>
              <a:rPr lang="th-TH" sz="2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.03)</a:t>
            </a:r>
          </a:p>
        </p:txBody>
      </p:sp>
      <p:pic>
        <p:nvPicPr>
          <p:cNvPr id="5122" name="Picture 2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New folder\(ver 2) แนวทางการส่งเสริมพัฒนาอาชีพและการตลาด - 23 มิย 64_Page_2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32"/>
          <a:stretch/>
        </p:blipFill>
        <p:spPr bwMode="auto">
          <a:xfrm>
            <a:off x="6309519" y="1482929"/>
            <a:ext cx="4080705" cy="5430898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New folder\(ver 2) แนวทางการส่งเสริมพัฒนาอาชีพและการตลาด - 23 มิย 64_Page_2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49"/>
          <a:stretch/>
        </p:blipFill>
        <p:spPr bwMode="auto">
          <a:xfrm>
            <a:off x="1771614" y="1516085"/>
            <a:ext cx="4080705" cy="5397742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08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19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493837" y="1341437"/>
            <a:ext cx="10073482" cy="35702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1200150" algn="l"/>
              </a:tabLs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ขั้นตอนที่ </a:t>
            </a:r>
            <a:r>
              <a:rPr lang="th-TH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3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จัดกระบวนการเรียนรู้ด้านการผลิตและการตลาด </a:t>
            </a:r>
            <a:r>
              <a:rPr lang="th-TH" sz="2400" b="1" dirty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(ภายในวันที่ 30 กรกฎาคม 2564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)</a:t>
            </a:r>
            <a:endPara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200150"/>
            <a:endParaRPr lang="th-TH" sz="1000" b="1" dirty="0" smtClean="0">
              <a:solidFill>
                <a:srgbClr val="C00000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200150"/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วิธีการดำเนินงาน</a:t>
            </a:r>
            <a:r>
              <a:rPr lang="th-TH" sz="2400" b="1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</a:p>
          <a:p>
            <a:pPr indent="1200150"/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</a:t>
            </a:r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. </a:t>
            </a:r>
            <a:r>
              <a:rPr lang="th-TH" sz="2400" u="sng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ขับเคลื่อนโครงการ 1 ตำบล 1 กลุ่มเกษตรทฤษฎีใหม่ ระดับอำเภอ</a:t>
            </a:r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กลุ่มเกษตรทฤษฎีใหม่ตำบลต้นแบบ คัดเลือกเกษตรกรที่จะเป็นวิทยากรหลัก และวิทยากรผู้ช่วยประจำแหล่ง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เรียนรู้</a:t>
            </a:r>
            <a:endParaRPr lang="th-TH" sz="2400" dirty="0" smtClean="0"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200150"/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2. 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ระดับอำเภอ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วิทยากรประจำแหล่งเรียนรู้ จัดกระบวนการเรียนรู้ให้แก่กลุ่มเกษตรทฤษฎีใหม่ตำบล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ต้นแบบ ตาม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แผนพัฒนาของกลุ่ม 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เพื่อพัฒนาทักษะวิทยากรประจำแหล่งเรียนรู้ และเพิ่มศักยภาพ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กลุ่ม ให้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เป็นกลุ่มเกษตรทฤษฎีใหม่ตำบลต้นแบบที่มีความเข้มแข็ง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สามารถพึ่งพาตนเอง มีการช่วยเหลือซึ่งกันและกันภายใน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กลุ่ม มี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ความพร้อมในการผลิต และการตลาด รวมทั้งพัฒนา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กลุ่ม</a:t>
            </a:r>
            <a:b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แหล่งเรียนรู้ต้นแบบด้านเกษตรทฤษฎี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ใหม่</a:t>
            </a:r>
            <a:endParaRPr lang="th-TH" sz="2400" dirty="0">
              <a:latin typeface="TH SarabunIT๙" pitchFamily="34" charset="-34"/>
              <a:ea typeface="TH SarabunIT๙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1717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20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493837" y="1301253"/>
            <a:ext cx="10073482" cy="35702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>
              <a:tabLst>
                <a:tab pos="1200150" algn="l"/>
              </a:tabLs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ขั้นตอนที่ 4</a:t>
            </a:r>
            <a:r>
              <a:rPr 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	ส่งเสริมและสนับสนุนการผลิตตามแผนพัฒนากลุ่มเกษตรทฤษฎีใหม่ตำบลต้นแบบ </a:t>
            </a:r>
            <a:endParaRPr lang="th-TH" sz="24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lvl="0" indent="1196975"/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(</a:t>
            </a:r>
            <a:r>
              <a:rPr lang="th-TH" sz="2400" b="1" dirty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ตั้งแต่ สิงหาคม 2564 เป็นต้นไป</a:t>
            </a:r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)</a:t>
            </a:r>
          </a:p>
          <a:p>
            <a:pPr lvl="0" indent="1196975"/>
            <a:endParaRPr lang="th-TH" sz="1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lvl="0" indent="1196975"/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วิธีการ</a:t>
            </a:r>
            <a:r>
              <a:rPr lang="th-TH" sz="2400" b="1" dirty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ดำเนินงาน</a:t>
            </a:r>
            <a:r>
              <a:rPr lang="th-TH" sz="2400" b="1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</a:p>
          <a:p>
            <a:pPr lvl="0" indent="1200150"/>
            <a:r>
              <a:rPr lang="th-TH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1. </a:t>
            </a:r>
            <a:r>
              <a:rPr lang="th-TH" sz="24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H SarabunIT๙"/>
                <a:cs typeface="TH SarabunIT๙"/>
              </a:rPr>
              <a:t>กลุ่มต้นแบบเกษตรทฤษฎีใหม่</a:t>
            </a:r>
            <a:r>
              <a:rPr lang="th-TH" sz="2400" dirty="0">
                <a:solidFill>
                  <a:prstClr val="black"/>
                </a:solidFill>
                <a:ea typeface="TH SarabunIT๙"/>
                <a:cs typeface="TH SarabunIT๙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ea typeface="TH SarabunIT๙"/>
                <a:cs typeface="TH SarabunIT๙"/>
              </a:rPr>
              <a:t>ดำเนินการ</a:t>
            </a:r>
            <a:r>
              <a:rPr lang="th-TH" sz="2400" dirty="0">
                <a:solidFill>
                  <a:prstClr val="black"/>
                </a:solidFill>
                <a:ea typeface="TH SarabunIT๙"/>
                <a:cs typeface="TH SarabunIT๙"/>
              </a:rPr>
              <a:t>ผลิตสินค้าทางการเกษตรตามแผนพัฒนากลุ่ม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endParaRPr lang="th-TH" sz="2400" dirty="0">
              <a:solidFill>
                <a:prstClr val="black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lvl="0" indent="1200150"/>
            <a:r>
              <a:rPr lang="th-TH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2. </a:t>
            </a:r>
            <a:r>
              <a:rPr lang="th-TH" sz="24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ระดับอำเภอ</a:t>
            </a:r>
            <a:r>
              <a:rPr lang="th-TH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ให้</a:t>
            </a:r>
            <a:r>
              <a:rPr lang="th-TH" sz="2400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คำแนะนำ 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ส่งเสริม </a:t>
            </a:r>
          </a:p>
          <a:p>
            <a:pPr lvl="0"/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และ</a:t>
            </a:r>
            <a:r>
              <a:rPr lang="th-TH" sz="2400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สนับสนุนในการผลิตตามแผนพัฒนากลุ่มเกษตรทฤษฎีใหม่ตำบลต้นแบบ เพียงพอต่อการ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บริโภคในครัวเรือนก่อน </a:t>
            </a:r>
          </a:p>
          <a:p>
            <a:pPr lvl="0"/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จากนั้น</a:t>
            </a:r>
            <a:r>
              <a:rPr lang="th-TH" sz="2400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ผลักดัน ส่งเสริม สนับสนุนให้กลุ่มเกษตรกร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สร้างความ</a:t>
            </a:r>
            <a:r>
              <a:rPr lang="th-TH" sz="2400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ร่วมมือในการพัฒนาการ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ผลิตให้</a:t>
            </a:r>
            <a:r>
              <a:rPr lang="th-TH" sz="2400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มีคุณภาพได้มาตรฐาน </a:t>
            </a:r>
            <a:endParaRPr lang="th-TH" sz="2400" dirty="0" smtClean="0">
              <a:solidFill>
                <a:prstClr val="black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lvl="0"/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หา</a:t>
            </a:r>
            <a:r>
              <a:rPr lang="th-TH" sz="2400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เอกลักษณ์จุดเด่นของกลุ่มตนเอง รวมทั้งสนับสนุนการบริหารจัดการให้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กลุ่มมี</a:t>
            </a:r>
            <a:r>
              <a:rPr lang="th-TH" sz="2400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การรวมตัวที่เข้มแข็งมากขึ้น มีการช่วยเหลือเกื้อกูลระหว่าง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กันใน</a:t>
            </a:r>
            <a:r>
              <a:rPr lang="th-TH" sz="2400" dirty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การ</a:t>
            </a:r>
            <a:r>
              <a:rPr lang="th-TH" sz="2400" dirty="0" smtClean="0">
                <a:solidFill>
                  <a:prstClr val="black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ผลิต</a:t>
            </a:r>
            <a:endParaRPr lang="th-TH" sz="2400" dirty="0">
              <a:solidFill>
                <a:prstClr val="black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003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21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493837" y="1301253"/>
            <a:ext cx="10073482" cy="50475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1200150" algn="l"/>
              </a:tabLs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ขั้นตอนที่ </a:t>
            </a:r>
            <a:r>
              <a:rPr lang="th-TH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5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เตรียมความพร้อมด้านการตลาดของกลุ่มเกษตรทฤษฎีใหม่ตำบลต้นแบบ </a:t>
            </a:r>
            <a:r>
              <a:rPr lang="th-TH" sz="2400" b="1" spc="-20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(</a:t>
            </a:r>
            <a:r>
              <a:rPr lang="th-TH" sz="2400" b="1" spc="-20" dirty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ภายในวันที่ 30 กันยายน 2564</a:t>
            </a:r>
            <a:r>
              <a:rPr lang="th-TH" sz="2400" b="1" spc="-20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)</a:t>
            </a:r>
          </a:p>
          <a:p>
            <a:pPr indent="1196975"/>
            <a:endParaRPr lang="th-TH" sz="1000" b="1" dirty="0" smtClean="0">
              <a:solidFill>
                <a:srgbClr val="C00000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196975"/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วิธีการดำเนินงาน</a:t>
            </a:r>
            <a:r>
              <a:rPr lang="th-TH" sz="2400" b="1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</a:p>
          <a:p>
            <a:pPr indent="1200150"/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</a:t>
            </a:r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. </a:t>
            </a:r>
            <a:r>
              <a:rPr lang="th-TH" sz="2400" u="sng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ขับเคลื่อนโครงการ 1 ตำบล 1 กลุ่มเกษตรทฤษฎีใหม่ ระดับจังหวัด</a:t>
            </a:r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dirty="0">
                <a:ea typeface="TH SarabunIT๙"/>
                <a:cs typeface="TH SarabunIT๙"/>
              </a:rPr>
              <a:t>กำหนดกรอบแนวทางการรวบรวม การจัดเก็บข้อมูล ให้คณะทำงานฯ ระดับอำเภอ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</a:p>
          <a:p>
            <a:pPr indent="1200150"/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2</a:t>
            </a:r>
            <a:r>
              <a:rPr lang="th-T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. 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ระดับอำเภอ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แรงงานระดับตำบล สำรวจรวบรวมข้อมูลผู้บริโภค ร้านค้า รวมทั้งตลาดชุมชนที่อยู่ใกล้เคียงแหล่งผลิตของกลุ่มเกษตรทฤษฎีใหม่ตำบลต้นแบบ และความต้องการของกลุ่มลูกค้า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สำคัญใน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จังหวัดโดยเฉพาะสหกรณ์ สถานที่ราชการ บริษัทเอกชน 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โรงพยาบาล สถานศึกษาที่มีความต้องการสินค้าที่ปลอดภัยและมีคุณภาพ เพื่อให้มีแหล่งจำหน่ายทันทีเมื่อปริมาณผลผลิตมากพอ 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ตาม</a:t>
            </a:r>
            <a:r>
              <a:rPr lang="th-TH" sz="2400" b="1" dirty="0" err="1">
                <a:latin typeface="TH SarabunIT๙" pitchFamily="34" charset="-34"/>
                <a:ea typeface="TH SarabunIT๙"/>
                <a:cs typeface="TH SarabunIT๙" pitchFamily="34" charset="-34"/>
              </a:rPr>
              <a:t>แบบกท</a:t>
            </a:r>
            <a:r>
              <a:rPr lang="th-TH" sz="2400" b="1" dirty="0">
                <a:latin typeface="TH SarabunIT๙" pitchFamily="34" charset="-34"/>
                <a:ea typeface="TH SarabunIT๙"/>
                <a:cs typeface="TH SarabunIT๙" pitchFamily="34" charset="-34"/>
              </a:rPr>
              <a:t>. 04 (ภาคผนวก ข)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ส่งให้คณะทำงานฯ ระดับจังหวัด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พิจารณา</a:t>
            </a:r>
          </a:p>
          <a:p>
            <a:pPr indent="1200150"/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3. 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ระดับจังหวัด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คณะทำงานฯ ระดับอำเภอ วิเคราะห์ตลาดและช่องทางตลาด ตามข้อมูลผู้บริโภค ร้านค้า และตลาดที่รวบรวมมาได้ พร้อมทั้งรวบรวม </a:t>
            </a:r>
            <a:r>
              <a:rPr lang="en-US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Website 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และเครือข่ายสังคมออนไลน์ (</a:t>
            </a:r>
            <a:r>
              <a:rPr lang="en-US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Social Media) 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ภายในจังหวัด แล้วช่วยประสานงานกับหน่วยงานภาครัฐและภาคเอกชนที่เกี่ยวข้อง ในการเตรียมความพร้อมการตลาดให้กับกลุ่มเกษตรทฤษฎีใหม่ตำบลต้นแบบ</a:t>
            </a:r>
          </a:p>
        </p:txBody>
      </p:sp>
    </p:spTree>
    <p:extLst>
      <p:ext uri="{BB962C8B-B14F-4D97-AF65-F5344CB8AC3E}">
        <p14:creationId xmlns:p14="http://schemas.microsoft.com/office/powerpoint/2010/main" val="156733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 22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975519" y="906700"/>
            <a:ext cx="853440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3.4 แบบสำรวจความพร้อมด้านการตลาดของ “กลุ่มเกษตรทฤษฎีใหม่ตำบลต้นแบบ” </a:t>
            </a:r>
            <a:r>
              <a:rPr lang="th-TH" sz="24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(แบ</a:t>
            </a:r>
            <a:r>
              <a:rPr lang="th-TH" sz="2400" b="1" dirty="0" err="1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บกท</a:t>
            </a:r>
            <a:r>
              <a:rPr lang="th-TH" sz="24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. 04)</a:t>
            </a:r>
            <a:endParaRPr lang="th-TH" sz="2400" b="1" dirty="0" smtClean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6146" name="Picture 2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New folder\(ver 2) แนวทางการส่งเสริมพัฒนาอาชีพและการตลาด - 23 มิย 64_Page_2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29" b="8256"/>
          <a:stretch/>
        </p:blipFill>
        <p:spPr bwMode="auto">
          <a:xfrm>
            <a:off x="1813718" y="1493837"/>
            <a:ext cx="9144001" cy="538805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52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23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493837" y="1301253"/>
            <a:ext cx="10073482" cy="50475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1200150" algn="l"/>
              </a:tabLs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ขั้นตอนที่ 6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ส่งเสริมการจำหน่ายผลผลิต </a:t>
            </a:r>
            <a:r>
              <a:rPr lang="th-TH" sz="2400" b="1" dirty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(ตั้งแต่เดือน สิงหาคม - ธันวาคม </a:t>
            </a:r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256)</a:t>
            </a:r>
          </a:p>
          <a:p>
            <a:endParaRPr lang="th-TH" sz="1000" b="1" dirty="0" smtClean="0">
              <a:solidFill>
                <a:srgbClr val="C00000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196975"/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วิธีการดำเนินงาน</a:t>
            </a:r>
            <a:r>
              <a:rPr lang="th-TH" sz="2400" b="1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</a:p>
          <a:p>
            <a:pPr indent="1200150"/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1. 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ระดับอำเภอ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ให้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คำแนะนำ สนับสนุน ประสานงาน และอำนวยความสะดวกแก่กลุ่มเกษตรทฤษฎีใหม่ตำบลต้นแบบ ในการแลกเปลี่ยนผลผลิตให้เพียงพอต่อการบริโภคในครัวเรือนระหว่างเกษตรกรภายในและภายนอกกลุ่ม รวมทั้งสนับสนุนการจำหน่ายผลผลิตที่เหลือจากการบริโภคให้แก่ผู้บริโภค ร้านค้า และตลาดชุมชน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ใกล้เคียง</a:t>
            </a:r>
            <a:endParaRPr lang="th-TH" sz="2400" spc="-20" dirty="0"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200150"/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2. 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ระดับจังหวัด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ระดับอำเภอ สนับสนุนกลุ่มเกษตรทฤษฎีใหม่ตำบลต้นแบบนำผลผลิตจำหน่ายให้กับตลาดเกษตรกร ตลาดท้องถิ่น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ตลาด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สีเขียว ตลาดอื่นๆ และเข้าร่วมในกิจกรรมส่งเสริม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การตลาดในพื้นที่ของหน่วยงานภาครัฐและเอกชนที่เกี่ยวข้อง</a:t>
            </a:r>
          </a:p>
          <a:p>
            <a:pPr indent="1200150"/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3</a:t>
            </a:r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. 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ระดับอำเภอ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แรงงานระดับตำบล รวบรวมข้อมูลด้านการผลิตของกลุ่มเกษตรทฤษฎีใหม่ตำบลต้นแบบ แล้วนำมาส่งเสริมด้านการตลาดผ่านระบบ หรือแพลตฟอร์มการจำหน่าย และเครือข่ายสังคมออนไลน์ (</a:t>
            </a:r>
            <a:r>
              <a:rPr lang="en-US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Social Media) 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ที่เตรียมไว้ รวมทั้งอำนวยความ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สะดวก</a:t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ให้คำปรึกษาแนะนำ แก้ไขปัญหาในการบริหารจัดการการจำหน่ายผลผลิตของ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กลุ่ม</a:t>
            </a:r>
            <a:endParaRPr lang="th-TH" sz="2400" spc="-20" dirty="0">
              <a:latin typeface="TH SarabunIT๙" pitchFamily="34" charset="-34"/>
              <a:ea typeface="TH SarabunIT๙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648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24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493837" y="1183858"/>
            <a:ext cx="10073482" cy="54168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1200150" algn="l"/>
              </a:tabLs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ขั้นตอนที่ </a:t>
            </a:r>
            <a:r>
              <a:rPr lang="th-TH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7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ผลักดันสู่วิสาหกิจชุมชนที่พึ่งตนเองได้ </a:t>
            </a:r>
            <a:r>
              <a:rPr lang="th-TH" sz="2400" b="1" dirty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(ภายในวันที่ 31 ธันวาคม 2564</a:t>
            </a:r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)</a:t>
            </a:r>
          </a:p>
          <a:p>
            <a:pPr>
              <a:tabLst>
                <a:tab pos="1200150" algn="l"/>
              </a:tabLst>
            </a:pPr>
            <a:endParaRPr lang="th-TH" sz="1000" b="1" dirty="0" smtClean="0">
              <a:solidFill>
                <a:srgbClr val="FF0000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200150"/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วิธีการดำเนินงาน</a:t>
            </a:r>
            <a:r>
              <a:rPr lang="th-TH" sz="2400" b="1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</a:p>
          <a:p>
            <a:pPr indent="1200150"/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1. 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ระดับอำเภอ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สร้าง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ความ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เข้าใจ</a:t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ให้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กลุ่มเกษตรกรทราบถึงสิทธิประโยชน์ วิธีการ และขั้นตอนในการขอจดทะเบียนวิสาหกิจชุมชนตามพระราชบัญญัติส่งเสริมวิสาหกิจชุมชน พ.ศ. 2548 และฉบับที่ 2 (พ.ศ. 2562)</a:t>
            </a:r>
          </a:p>
          <a:p>
            <a:pPr indent="1200150"/>
            <a:r>
              <a:rPr lang="th-T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2. </a:t>
            </a:r>
            <a:r>
              <a:rPr lang="th-TH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กลุ่มต้นแบบเกษตรทฤษฎีใหม่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ดำเนินการ</a:t>
            </a:r>
            <a:r>
              <a:rPr lang="th-TH" sz="2400" dirty="0">
                <a:latin typeface="TH SarabunIT๙" pitchFamily="34" charset="-34"/>
                <a:ea typeface="TH SarabunIT๙"/>
                <a:cs typeface="TH SarabunIT๙" pitchFamily="34" charset="-34"/>
              </a:rPr>
              <a:t>ขอจดทะเบียนวิสาหกิจชุมชน ณ สำนักงานเกษตร</a:t>
            </a:r>
            <a:r>
              <a:rPr lang="th-TH" sz="240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อำเภอ</a:t>
            </a:r>
            <a:endParaRPr lang="th-TH" sz="2400" dirty="0"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200150"/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3. 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ระดับอำเภอ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ผลักดัน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ให้วิสาหกิจชุมชนสามารถดำเนินการด้านการตลาดด้วยตนเอง ผ่านระบบ หรือแพลตฟอร์มการจำหน่ายผลผลิต และเครือข่ายสังคมออนไลน์ (</a:t>
            </a:r>
            <a:r>
              <a:rPr lang="en-US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Social Media) </a:t>
            </a:r>
          </a:p>
          <a:p>
            <a:pPr indent="1200150"/>
            <a:r>
              <a:rPr lang="en-US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4. </a:t>
            </a:r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ระดับจังหวัด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ระดับอำเภอ เป็นแกนกลางประสาน</a:t>
            </a:r>
            <a:r>
              <a:rPr lang="th-TH" sz="2400" spc="-20" dirty="0" err="1">
                <a:latin typeface="TH SarabunIT๙" pitchFamily="34" charset="-34"/>
                <a:ea typeface="TH SarabunIT๙"/>
                <a:cs typeface="TH SarabunIT๙" pitchFamily="34" charset="-34"/>
              </a:rPr>
              <a:t>บูรณา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การหน่วยงานทั้งภาครัฐ เอกชน สถาบันการศึกษาในพื้นที่ในการส่งเสริมให้เกิดการเรียนรู้ การพัฒนาองค์ความรู้ทางด้านการผลิต การตลาด การสร้างแบ</a:t>
            </a:r>
            <a:r>
              <a:rPr lang="th-TH" sz="2400" spc="-20" dirty="0" err="1">
                <a:latin typeface="TH SarabunIT๙" pitchFamily="34" charset="-34"/>
                <a:ea typeface="TH SarabunIT๙"/>
                <a:cs typeface="TH SarabunIT๙" pitchFamily="34" charset="-34"/>
              </a:rPr>
              <a:t>รนด์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 พัฒนาบรรจุภัณฑ์ และด้านอื่นๆ ที่เกี่ยวข้องให้กับวิสาหกิจชุมชน สร้างเครือข่ายวิสาหกิจชุมชนก้าวหน้า เพื่อขยายกำลังการผลิตและสร้างอำนาจต่อรองทางการตลาด โดยประสานสถาบัน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การเงินที่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เกี่ยวของในการสนับสนุนแหล่งเงินทุนเพื่อขยายผลการพัฒนาอย่างเหมาะสมเพื่อให้เกิดความยั่งยืน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ต่อไป</a:t>
            </a:r>
            <a:endParaRPr lang="th-TH" sz="2400" spc="-20" dirty="0">
              <a:latin typeface="TH SarabunIT๙" pitchFamily="34" charset="-34"/>
              <a:ea typeface="TH SarabunIT๙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3859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  <a:endParaRPr lang="th-TH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25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493837" y="1301253"/>
            <a:ext cx="10073482" cy="467820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1200150" algn="l"/>
              </a:tabLst>
            </a:pPr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ขั้นตอนที่ </a:t>
            </a:r>
            <a:r>
              <a:rPr lang="th-TH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8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พัฒนาเป็นแหล่งเรียนรู้ต้นแบบเกษตรทฤษฎี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ใหม่ </a:t>
            </a:r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(</a:t>
            </a:r>
            <a:r>
              <a:rPr lang="th-TH" sz="2400" b="1" dirty="0">
                <a:solidFill>
                  <a:srgbClr val="FF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ตั้งแต่เดือน สิงหาคม - ธันวาคม 2564)</a:t>
            </a:r>
            <a:endParaRPr lang="th-TH" sz="2400" b="1" dirty="0" smtClean="0">
              <a:solidFill>
                <a:srgbClr val="FF0000"/>
              </a:solidFill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>
              <a:tabLst>
                <a:tab pos="1200150" algn="l"/>
              </a:tabLst>
            </a:pPr>
            <a:endParaRPr lang="th-TH" sz="1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pPr indent="1196975"/>
            <a:r>
              <a:rPr lang="th-TH" sz="2400" b="1" dirty="0" smtClean="0">
                <a:solidFill>
                  <a:srgbClr val="C00000"/>
                </a:solidFill>
                <a:latin typeface="TH SarabunIT๙" pitchFamily="34" charset="-34"/>
                <a:ea typeface="TH SarabunIT๙"/>
                <a:cs typeface="TH SarabunIT๙" pitchFamily="34" charset="-34"/>
              </a:rPr>
              <a:t>วิธีการดำเนินงาน</a:t>
            </a:r>
            <a:r>
              <a:rPr lang="th-TH" sz="2400" b="1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	</a:t>
            </a:r>
          </a:p>
          <a:p>
            <a:pPr indent="1200150"/>
            <a:r>
              <a:rPr lang="th-TH" sz="2400" u="sng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คณะทำงานขับเคลื่อนโครงการ 1 ตำบล 1 กลุ่มเกษตรทฤษฎีใหม่ ระดับจังหวัด</a:t>
            </a:r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เป็น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หน่วยงานหลัก 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/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ร่วมกับ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ระดับอำเภอ เป็นแกนกลางประสาน</a:t>
            </a:r>
            <a:r>
              <a:rPr lang="th-TH" sz="2400" spc="-20" dirty="0" err="1">
                <a:latin typeface="TH SarabunIT๙" pitchFamily="34" charset="-34"/>
                <a:ea typeface="TH SarabunIT๙"/>
                <a:cs typeface="TH SarabunIT๙" pitchFamily="34" charset="-34"/>
              </a:rPr>
              <a:t>บูรณา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การหน่วยงานทั้งภาครัฐ เอกชน สถาบัน การศึกษาในพื้นที่ในการส่งเสริม สนับสนุนองค์ความรู้ และเทคโนโลยี เพื่อพัฒนาศักยภาพของกลุ่มเกษตรทฤษฎีใหม่ตำบลต้นแบบให้เป็นแหล่ง</a:t>
            </a: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เรียนรู้</a:t>
            </a:r>
            <a:b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</a:br>
            <a:r>
              <a:rPr lang="th-TH" sz="2400" spc="-20" dirty="0" smtClean="0">
                <a:latin typeface="TH SarabunIT๙" pitchFamily="34" charset="-34"/>
                <a:ea typeface="TH SarabunIT๙"/>
                <a:cs typeface="TH SarabunIT๙" pitchFamily="34" charset="-34"/>
              </a:rPr>
              <a:t>ด้าน</a:t>
            </a:r>
            <a:r>
              <a:rPr lang="th-TH" sz="2400" spc="-20" dirty="0">
                <a:latin typeface="TH SarabunIT๙" pitchFamily="34" charset="-34"/>
                <a:ea typeface="TH SarabunIT๙"/>
                <a:cs typeface="TH SarabunIT๙" pitchFamily="34" charset="-34"/>
              </a:rPr>
              <a:t>เกษตรทฤษฎีใหม่ และต่อยอดการพัฒนาสู่การท่องเที่ยวเชิงเกษตรในพื้นที่</a:t>
            </a:r>
            <a:r>
              <a:rPr lang="th-TH" sz="2400" spc="-2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</a:p>
          <a:p>
            <a:pPr indent="1200150"/>
            <a:endParaRPr lang="th-TH" sz="2400" spc="-2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ea typeface="TH SarabunIT๙"/>
              <a:cs typeface="TH SarabunIT๙" pitchFamily="34" charset="-34"/>
            </a:endParaRPr>
          </a:p>
          <a:p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ทั้งนี้ ให้คณะทำงานขับเคลื่อนโครงการ 1 ตำบล 1 กลุ่มเกษตรทฤษฎีใหม่ ระดับจังหวัด และระดับอำเภอ ทำการประชาสัมพันธ์ผลการดำเนินงานในทุกขั้นตอน เพื่อสร้างการรับรู้เป็นระยะในแต่ละพื้นที่ดำเนินงาน และรายงานผลการดำเนินงานให้หน่วยงานเจ้าภาพหลักที่รับผิดชอบจังหวัดในแต่ละภูมิภาค ภายในวันที่ 5 ของทุกเดือน เพื่อสรุปผลรายงานต่อคณะอนุกรรมการภายใต้</a:t>
            </a:r>
            <a:r>
              <a:rPr lang="th-TH" sz="2400" spc="-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โครงการ 1 ตำบล 1 กลุ่มเกษตรทฤษฎีใหม่ ด้านการพัฒนาอาชีพและการตลาดทราบภายในวันที่ 10 ของเดือน ตาม</a:t>
            </a:r>
            <a:r>
              <a:rPr lang="th-TH" sz="2400" b="1" spc="-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แบบ </a:t>
            </a:r>
            <a:r>
              <a:rPr lang="th-TH" sz="2400" b="1" spc="-4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กท</a:t>
            </a:r>
            <a:r>
              <a:rPr lang="th-TH" sz="2400" b="1" spc="-4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. </a:t>
            </a:r>
            <a:r>
              <a:rPr lang="th-TH" sz="2400" b="1" spc="-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05</a:t>
            </a:r>
            <a:r>
              <a:rPr lang="th-TH" sz="240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 </a:t>
            </a:r>
            <a:r>
              <a:rPr lang="th-TH" sz="24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TH SarabunIT๙"/>
                <a:cs typeface="TH SarabunIT๙" pitchFamily="34" charset="-34"/>
              </a:rPr>
              <a:t>(ภาคผนวก ข)</a:t>
            </a:r>
            <a:endParaRPr lang="th-TH" sz="2400" b="1" spc="-20" dirty="0">
              <a:latin typeface="TH SarabunIT๙" pitchFamily="34" charset="-34"/>
              <a:ea typeface="TH SarabunIT๙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5159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26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975519" y="906700"/>
            <a:ext cx="420227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3.5 แบบรายงาน</a:t>
            </a:r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ความก้าวหน้า </a:t>
            </a:r>
            <a:r>
              <a:rPr lang="th-TH" sz="2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</a:t>
            </a:r>
            <a:r>
              <a:rPr lang="th-TH" sz="24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แบ</a:t>
            </a:r>
            <a:r>
              <a:rPr lang="th-TH" sz="2400" b="1" dirty="0" err="1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บกท</a:t>
            </a:r>
            <a:r>
              <a:rPr lang="th-TH" sz="24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. 05)</a:t>
            </a:r>
            <a:endParaRPr lang="th-TH" sz="2400" b="1" dirty="0" smtClean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026" name="Picture 2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New folder\(ver 2) แนวทางการส่งเสริมพัฒนาอาชีพและการตลาด - 23 มิย 64_Page_2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" t="8648" r="1841" b="6697"/>
          <a:stretch/>
        </p:blipFill>
        <p:spPr bwMode="auto">
          <a:xfrm>
            <a:off x="2082323" y="1465261"/>
            <a:ext cx="8600022" cy="545044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69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แนวทางการปฏิบัติงานส่งเสริม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27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2050" name="Picture 2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New folder\(ver 2) แนวทางการส่งเสริมพัฒนาอาชีพและการตลาด - 23 มิย 64_Page_0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9" t="10657" r="8383" b="6857"/>
          <a:stretch/>
        </p:blipFill>
        <p:spPr bwMode="auto">
          <a:xfrm>
            <a:off x="3185319" y="859427"/>
            <a:ext cx="5779610" cy="6077297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2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กลไกการขับเคลื่อนการส่งเสริม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28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4.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75519" y="906700"/>
            <a:ext cx="601980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4.1 แผนผัง</a:t>
            </a:r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การขับเคลื่อนการส่งเสริม พัฒนาอาชีพ และการตลาด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1" t="18266" r="22657" b="14357"/>
          <a:stretch/>
        </p:blipFill>
        <p:spPr bwMode="auto">
          <a:xfrm>
            <a:off x="2319622" y="1484884"/>
            <a:ext cx="8077200" cy="5374284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29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กลไกการขับเคลื่อนการส่งเสริม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29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4.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75519" y="906700"/>
            <a:ext cx="982980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4.2 ภารกิจ</a:t>
            </a:r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ของหน่วยงาน คณะทำงาน คณะอนุกรรมการ </a:t>
            </a:r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 ใน</a:t>
            </a:r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การส่งเสริม พัฒนาอาชีพ และ</a:t>
            </a:r>
            <a:r>
              <a:rPr lang="th-TH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</a:t>
            </a:r>
            <a:endParaRPr lang="th-TH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0243" name="Picture 3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New folder\(ver 2) แนวทางการส่งเสริมพัฒนาอาชีพและการตลาด - 23 มิย 64_Page_1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6" t="16790" r="8197" b="10563"/>
          <a:stretch/>
        </p:blipFill>
        <p:spPr bwMode="auto">
          <a:xfrm>
            <a:off x="3966369" y="1438215"/>
            <a:ext cx="4191000" cy="55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25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4"/>
            <a:ext cx="11033919" cy="647913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1585119" y="147062"/>
            <a:ext cx="8770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3200" b="1" kern="0" spc="-3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แผนการปฏิบัติงานการส่งเสริม พัฒนาอาชีพ และการตลาด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มิถุนายน 2564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                                 30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6"/>
            <a:ext cx="1508919" cy="634324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-17006"/>
            <a:ext cx="1127919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5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endParaRPr lang="th-TH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>
              <a:tabLst>
                <a:tab pos="1828800" algn="l"/>
              </a:tabLst>
            </a:pPr>
            <a:endParaRPr lang="th-TH" sz="28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3074" name="Picture 2" descr="D:\งานก็อต\งบประมาณปี 2564\โครงการทฤษฎีใหม่\คทง.พัฒนาอาชีพและการตลาด\แนวทางการพัฒนาอาชีพและการตลาด\ร่างแนวทาง\New folder\(ver 2) แนวทางการส่งเสริมพัฒนาอาชีพและการตลาด - 23 มิย 64_Page_1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2" t="16772" r="5671" b="12700"/>
          <a:stretch/>
        </p:blipFill>
        <p:spPr bwMode="auto">
          <a:xfrm>
            <a:off x="1093788" y="817561"/>
            <a:ext cx="10730706" cy="614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63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กลุ่ม 10"/>
          <p:cNvGrpSpPr/>
          <p:nvPr/>
        </p:nvGrpSpPr>
        <p:grpSpPr>
          <a:xfrm>
            <a:off x="-1" y="160123"/>
            <a:ext cx="11033919" cy="899851"/>
            <a:chOff x="830498" y="427036"/>
            <a:chExt cx="6812220" cy="8763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830498" y="427037"/>
              <a:ext cx="6393421" cy="8763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880718" y="427036"/>
              <a:ext cx="762000" cy="87630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สี่เหลี่ยมผืนผ้า 8"/>
          <p:cNvSpPr/>
          <p:nvPr/>
        </p:nvSpPr>
        <p:spPr>
          <a:xfrm>
            <a:off x="3566319" y="293508"/>
            <a:ext cx="7239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เรื่องอื่น ๆ (ถ้ามี)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6980237"/>
            <a:ext cx="12161838" cy="2746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0" y="6944280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มิถุนายน 2564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ea typeface="+mj-ea"/>
                <a:cs typeface="TH SarabunIT๙" panose="020B0500040200020003" pitchFamily="34" charset="-34"/>
              </a:rPr>
              <a:t>การตลาด		            31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ea typeface="+mj-ea"/>
              <a:cs typeface="TH SarabunIT๙" panose="020B0500040200020003" pitchFamily="34" charset="-34"/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8719" y="160123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รูปห้าเหลี่ยม 2"/>
          <p:cNvSpPr/>
          <p:nvPr/>
        </p:nvSpPr>
        <p:spPr>
          <a:xfrm>
            <a:off x="-1" y="160125"/>
            <a:ext cx="3413920" cy="880978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215851"/>
            <a:ext cx="34139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tabLst>
                <a:tab pos="1828800" algn="l"/>
              </a:tabLst>
            </a:pPr>
            <a:r>
              <a:rPr lang="th-TH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ระเบียบวาระที่ </a:t>
            </a:r>
            <a:r>
              <a:rPr lang="th-TH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endParaRPr lang="en-US" sz="4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1194692" y="1798637"/>
            <a:ext cx="104948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……………...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...…………</a:t>
            </a:r>
          </a:p>
          <a:p>
            <a:pPr lvl="0"/>
            <a:r>
              <a:rPr lang="en-US" sz="2800" dirty="0">
                <a:solidFill>
                  <a:prstClr val="black"/>
                </a:solidFill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…………………………………………………………………………………………………………………………………………………...…………</a:t>
            </a:r>
            <a:endParaRPr lang="th-TH" sz="2800" dirty="0">
              <a:solidFill>
                <a:prstClr val="black"/>
              </a:solidFill>
              <a:latin typeface="TH SarabunIT๙" panose="020B0500040200020003" pitchFamily="34" charset="-34"/>
              <a:ea typeface="Cordia New"/>
              <a:cs typeface="TH SarabunIT๙" panose="020B0500040200020003" pitchFamily="34" charset="-34"/>
            </a:endParaRPr>
          </a:p>
          <a:p>
            <a:pPr lvl="0"/>
            <a:r>
              <a:rPr lang="en-US" sz="2800" dirty="0" smtClean="0">
                <a:solidFill>
                  <a:prstClr val="black"/>
                </a:solidFill>
                <a:latin typeface="TH SarabunIT๙" panose="020B0500040200020003" pitchFamily="34" charset="-34"/>
                <a:ea typeface="Cordia New"/>
                <a:cs typeface="TH SarabunIT๙" panose="020B0500040200020003" pitchFamily="34" charset="-34"/>
              </a:rPr>
              <a:t>…………………………………………………………………………………………………………………………………………………...…………</a:t>
            </a:r>
            <a:endParaRPr lang="th-TH" sz="2800" dirty="0">
              <a:solidFill>
                <a:prstClr val="black"/>
              </a:solidFill>
              <a:latin typeface="TH SarabunIT๙" panose="020B0500040200020003" pitchFamily="34" charset="-34"/>
              <a:ea typeface="Cordia New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557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823119" cy="7254875"/>
          </a:xfrm>
          <a:prstGeom prst="rect">
            <a:avLst/>
          </a:prstGeom>
          <a:solidFill>
            <a:srgbClr val="FFBC8F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pic>
        <p:nvPicPr>
          <p:cNvPr id="14" name="Picture 2" descr="ตรา กระทรวงเกษตรและสหกรณ์ | LOGO-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76" y="180761"/>
            <a:ext cx="701566" cy="679873"/>
          </a:xfrm>
          <a:prstGeom prst="ellipse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grpSp>
        <p:nvGrpSpPr>
          <p:cNvPr id="15" name="Group 56"/>
          <p:cNvGrpSpPr>
            <a:grpSpLocks/>
          </p:cNvGrpSpPr>
          <p:nvPr/>
        </p:nvGrpSpPr>
        <p:grpSpPr bwMode="auto">
          <a:xfrm>
            <a:off x="2085894" y="1911349"/>
            <a:ext cx="8745538" cy="2286000"/>
            <a:chOff x="188482" y="376192"/>
            <a:chExt cx="2265861" cy="6106432"/>
          </a:xfrm>
        </p:grpSpPr>
        <p:sp>
          <p:nvSpPr>
            <p:cNvPr id="16" name="Rectangle: Rounded Corners 107"/>
            <p:cNvSpPr>
              <a:spLocks noChangeArrowheads="1"/>
            </p:cNvSpPr>
            <p:nvPr/>
          </p:nvSpPr>
          <p:spPr bwMode="auto">
            <a:xfrm>
              <a:off x="188482" y="376192"/>
              <a:ext cx="2265861" cy="6106432"/>
            </a:xfrm>
            <a:prstGeom prst="roundRect">
              <a:avLst>
                <a:gd name="adj" fmla="val 23598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th-TH" altLang="th-TH" sz="2000" dirty="0">
                <a:solidFill>
                  <a:prstClr val="black"/>
                </a:solidFill>
                <a:ea typeface="SimSun" panose="02010600030101010101" pitchFamily="2" charset="-122"/>
              </a:endParaRPr>
            </a:p>
          </p:txBody>
        </p:sp>
        <p:sp>
          <p:nvSpPr>
            <p:cNvPr id="17" name="TextBox 21"/>
            <p:cNvSpPr txBox="1">
              <a:spLocks noChangeArrowheads="1"/>
            </p:cNvSpPr>
            <p:nvPr/>
          </p:nvSpPr>
          <p:spPr bwMode="auto">
            <a:xfrm>
              <a:off x="284994" y="376192"/>
              <a:ext cx="2072426" cy="3418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th-TH" altLang="th-TH" sz="11500" b="1" dirty="0" smtClean="0">
                  <a:solidFill>
                    <a:prstClr val="black"/>
                  </a:solidFill>
                  <a:latin typeface="TH SarabunIT๙" pitchFamily="34" charset="-34"/>
                  <a:cs typeface="TH SarabunIT๙" pitchFamily="34" charset="-34"/>
                </a:rPr>
                <a:t>ขอบคุณ</a:t>
              </a:r>
              <a:endParaRPr lang="th-TH" altLang="th-TH" sz="11500" b="1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pic>
        <p:nvPicPr>
          <p:cNvPr id="18" name="Picture 2" descr="ทาสีมือ, ชาวนา, การ์ตูน, การ์ตูนเกษตรกรภาพ PNG และ เวกเตอร์ สำหรับ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 r="31970"/>
          <a:stretch>
            <a:fillRect/>
          </a:stretch>
        </p:blipFill>
        <p:spPr bwMode="auto">
          <a:xfrm>
            <a:off x="1216819" y="655637"/>
            <a:ext cx="1739900" cy="453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เครื่องมือทำเล็บ, คนงานในฟาร์ม, ทาสีด้วยมือ, ชาวนาภาพ PNG และ เวก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3" r="16739" b="3046"/>
          <a:stretch>
            <a:fillRect/>
          </a:stretch>
        </p:blipFill>
        <p:spPr bwMode="auto">
          <a:xfrm>
            <a:off x="9205119" y="755649"/>
            <a:ext cx="3025775" cy="412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D:\GotGi ToTo\work\รูปติดบัตร\asian-farmer-silhouette-vector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" y="5072618"/>
            <a:ext cx="12161838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สี่เหลี่ยมผืนผ้า 20"/>
          <p:cNvSpPr/>
          <p:nvPr/>
        </p:nvSpPr>
        <p:spPr>
          <a:xfrm>
            <a:off x="72427" y="6915705"/>
            <a:ext cx="12161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09309">
              <a:spcBef>
                <a:spcPct val="0"/>
              </a:spcBef>
            </a:pP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พฤหัสบดีที่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24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มิถุนายน 2564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		คณะอนุกรรมการภายใต้โครงการ 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1 ตำบล 1 กลุ่มเกษตรทฤษฎีใหม่ 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ด้าน</a:t>
            </a:r>
            <a:r>
              <a:rPr lang="th-TH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การพัฒนาอาชีพและ</a:t>
            </a:r>
            <a:r>
              <a:rPr lang="th-TH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การตลาด		          32</a:t>
            </a:r>
            <a:endParaRPr lang="en-US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210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984</TotalTime>
  <Words>916</Words>
  <Application>Microsoft Office PowerPoint</Application>
  <PresentationFormat>กำหนดเอง</PresentationFormat>
  <Paragraphs>238</Paragraphs>
  <Slides>32</Slides>
  <Notes>32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32</vt:i4>
      </vt:variant>
    </vt:vector>
  </HeadingPairs>
  <TitlesOfParts>
    <vt:vector size="33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Acer</dc:creator>
  <cp:lastModifiedBy>Acer</cp:lastModifiedBy>
  <cp:revision>185</cp:revision>
  <cp:lastPrinted>2021-06-16T09:18:48Z</cp:lastPrinted>
  <dcterms:created xsi:type="dcterms:W3CDTF">2021-06-07T06:56:00Z</dcterms:created>
  <dcterms:modified xsi:type="dcterms:W3CDTF">2021-06-23T10:25:50Z</dcterms:modified>
</cp:coreProperties>
</file>